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ke, Denise L" initials="PDL" lastIdx="15" clrIdx="0">
    <p:extLst>
      <p:ext uri="{19B8F6BF-5375-455C-9EA6-DF929625EA0E}">
        <p15:presenceInfo xmlns:p15="http://schemas.microsoft.com/office/powerpoint/2012/main" userId="S-1-5-21-129458132-984236699-943750798-196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4" d="100"/>
          <a:sy n="104"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A7617-BD19-4E44-9DE0-521A5B0E3F87}" type="datetimeFigureOut">
              <a:rPr lang="en-US" smtClean="0"/>
              <a:t>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57F40-EDAD-4B21-ACB5-CC685D232C06}" type="slidenum">
              <a:rPr lang="en-US" smtClean="0"/>
              <a:t>‹#›</a:t>
            </a:fld>
            <a:endParaRPr lang="en-US"/>
          </a:p>
        </p:txBody>
      </p:sp>
    </p:spTree>
    <p:extLst>
      <p:ext uri="{BB962C8B-B14F-4D97-AF65-F5344CB8AC3E}">
        <p14:creationId xmlns:p14="http://schemas.microsoft.com/office/powerpoint/2010/main" val="411413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 am the Safety Specialist in the Lancaster General Hospital Safety Department.  The information in this presentation is meant to provide guidance on the Lancaster General Health Contractor Safety Management program.</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1</a:t>
            </a:fld>
            <a:endParaRPr lang="en-US"/>
          </a:p>
        </p:txBody>
      </p:sp>
    </p:spTree>
    <p:extLst>
      <p:ext uri="{BB962C8B-B14F-4D97-AF65-F5344CB8AC3E}">
        <p14:creationId xmlns:p14="http://schemas.microsoft.com/office/powerpoint/2010/main" val="1369443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now going to review examples of good and bad work site practices.</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26</a:t>
            </a:fld>
            <a:endParaRPr lang="en-US"/>
          </a:p>
        </p:txBody>
      </p:sp>
    </p:spTree>
    <p:extLst>
      <p:ext uri="{BB962C8B-B14F-4D97-AF65-F5344CB8AC3E}">
        <p14:creationId xmlns:p14="http://schemas.microsoft.com/office/powerpoint/2010/main" val="1217526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wall on the right side is called an infection control barrier.  This is a good example of this type of barrier since it is constructed of limited combustible materials, it appears to be smoke tight, and does not interfere with emergency exiting.  There is also a walk off mat at the exit of the construction site, which is one method used to help control construction dust from being tracked throughout the building.</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27</a:t>
            </a:fld>
            <a:endParaRPr lang="en-US"/>
          </a:p>
        </p:txBody>
      </p:sp>
    </p:spTree>
    <p:extLst>
      <p:ext uri="{BB962C8B-B14F-4D97-AF65-F5344CB8AC3E}">
        <p14:creationId xmlns:p14="http://schemas.microsoft.com/office/powerpoint/2010/main" val="108810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smoke detector is being covered by plastic and tape.  This is good since it protects the smoke head from dust, which would likely cause the fire alarm to go off.  This also bad if the smoke head is not uncovered before everyone leaves for the day.  A smoke detector will not function properly if it is left covered.</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28</a:t>
            </a:fld>
            <a:endParaRPr lang="en-US"/>
          </a:p>
        </p:txBody>
      </p:sp>
    </p:spTree>
    <p:extLst>
      <p:ext uri="{BB962C8B-B14F-4D97-AF65-F5344CB8AC3E}">
        <p14:creationId xmlns:p14="http://schemas.microsoft.com/office/powerpoint/2010/main" val="3454919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demolition site is a great example good housekeeping practices.  There is very little storage kept in this worksite and the emergency exit pathways are free of obstructions.</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29</a:t>
            </a:fld>
            <a:endParaRPr lang="en-US"/>
          </a:p>
        </p:txBody>
      </p:sp>
    </p:spTree>
    <p:extLst>
      <p:ext uri="{BB962C8B-B14F-4D97-AF65-F5344CB8AC3E}">
        <p14:creationId xmlns:p14="http://schemas.microsoft.com/office/powerpoint/2010/main" val="266233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Plastic sheets can be used on a very limited and short term basis to control dust and to provide a level of protection to building occupants for infection control measures; however plastic sheets do not meet the requirement for limited combustible material.  Temporary construction barriers are to be smoke tight and built of noncombustible or limited combustible materials, such as sheet rock and gypsum, which are materials that will not contribute to the development or spread of fire.</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30</a:t>
            </a:fld>
            <a:endParaRPr lang="en-US"/>
          </a:p>
        </p:txBody>
      </p:sp>
    </p:spTree>
    <p:extLst>
      <p:ext uri="{BB962C8B-B14F-4D97-AF65-F5344CB8AC3E}">
        <p14:creationId xmlns:p14="http://schemas.microsoft.com/office/powerpoint/2010/main" val="83675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orientation program is to provide information on Lancaster General Health’s safety, security, and infection control procedures, as well worksite requirements.  Upon completion of this review you will be more familiar with these requirements while working in any Lancaster General Health facility. </a:t>
            </a:r>
          </a:p>
          <a:p>
            <a:r>
              <a:rPr lang="en-US" dirty="0" smtClean="0"/>
              <a:t> </a:t>
            </a:r>
          </a:p>
          <a:p>
            <a:r>
              <a:rPr lang="en-US" dirty="0" smtClean="0"/>
              <a:t>Lancaster General is a Star Site, recognized through OSHA’s Voluntary Protection Program (VPP).    As an OSHA VPP site we want you to be safe while working, so it’s important that you are familiar with safe work procedures and behaviors.</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2</a:t>
            </a:fld>
            <a:endParaRPr lang="en-US"/>
          </a:p>
        </p:txBody>
      </p:sp>
    </p:spTree>
    <p:extLst>
      <p:ext uri="{BB962C8B-B14F-4D97-AF65-F5344CB8AC3E}">
        <p14:creationId xmlns:p14="http://schemas.microsoft.com/office/powerpoint/2010/main" val="112209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Lancaster General Health’s mission is “to advance the health and well-being of the communities we serve”.  To that end our vision is “delivering on the promise of a healthier future”.  As a contractor, you serve a vital role in Lancaster General Health’s ability to create that level of experience.</a:t>
            </a:r>
          </a:p>
          <a:p>
            <a:endParaRPr lang="en-US" dirty="0" smtClean="0"/>
          </a:p>
          <a:p>
            <a:r>
              <a:rPr lang="en-US" dirty="0" smtClean="0"/>
              <a:t>For contractors, one of the biggest challenges is working in close proximity to patient care areas while not disrupting patient care. In all cases, patient care activities have the highest priority. Every aspect of your work at our facilities, including your conduct on the job, has the potential to affect our operations, so it’s vital that we work together to do all we can to minimize disruption to our patient care services.</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3</a:t>
            </a:fld>
            <a:endParaRPr lang="en-US"/>
          </a:p>
        </p:txBody>
      </p:sp>
    </p:spTree>
    <p:extLst>
      <p:ext uri="{BB962C8B-B14F-4D97-AF65-F5344CB8AC3E}">
        <p14:creationId xmlns:p14="http://schemas.microsoft.com/office/powerpoint/2010/main" val="305919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Lancaster General Health promotes a safe and healthy work environment.  Unsafe conditions and unsafe acts can result in property damage or injuries to patients, visitors, employees, volunteers, or contract personnel. Medical facilities operate under strict rules and regulations enforced by several regulatory agencies including the Joint Commission, Department of Health (DOH), and OSHA.  Compliance with the regulations set forth by these governing bodies provides guidance on the minimum requirements of safety.  In the hospitals, as well as in the outpatient settings, there are additional concerns for security, infection control, and life safety, which require extra awareness and precautions.</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4</a:t>
            </a:fld>
            <a:endParaRPr lang="en-US"/>
          </a:p>
        </p:txBody>
      </p:sp>
    </p:spTree>
    <p:extLst>
      <p:ext uri="{BB962C8B-B14F-4D97-AF65-F5344CB8AC3E}">
        <p14:creationId xmlns:p14="http://schemas.microsoft.com/office/powerpoint/2010/main" val="298450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precautions that must be observed while working in Lancaster General Health facilities apply to all contractors and subcontractors who are performing work.  General safety orientation is provided in this orientation presentation.  Annually, contractors are required to review the “Contractor Safety Management Orientation Manual”.  This is to ensure that everyone is familiar with the Lancaster General Health safety standards and are alerted to any changes or new information.</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5</a:t>
            </a:fld>
            <a:endParaRPr lang="en-US"/>
          </a:p>
        </p:txBody>
      </p:sp>
    </p:spTree>
    <p:extLst>
      <p:ext uri="{BB962C8B-B14F-4D97-AF65-F5344CB8AC3E}">
        <p14:creationId xmlns:p14="http://schemas.microsoft.com/office/powerpoint/2010/main" val="81586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working in any of Lancaster General Health’s  facilities, you may meet Baxter, the Lancaster General Health Employee Safety Bug, pictured here.</a:t>
            </a:r>
          </a:p>
          <a:p>
            <a:endParaRPr lang="en-US" dirty="0" smtClean="0"/>
          </a:p>
          <a:p>
            <a:r>
              <a:rPr lang="en-US" dirty="0" smtClean="0"/>
              <a:t>Good luck with your assignment.  Thanks for working safely and for making sure those around you are also working safely.  Your contribution to Lancaster General Health’s safe working environment, as well as to the important services we provide our communities is appreciated.</a:t>
            </a:r>
          </a:p>
          <a:p>
            <a:r>
              <a:rPr lang="en-US" dirty="0" smtClean="0"/>
              <a:t> </a:t>
            </a:r>
          </a:p>
          <a:p>
            <a:r>
              <a:rPr lang="en-US" dirty="0" smtClean="0"/>
              <a:t>Let’s continue with orientation by reviewing more detailed information about LGH’s construction safety program.</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6</a:t>
            </a:fld>
            <a:endParaRPr lang="en-US"/>
          </a:p>
        </p:txBody>
      </p:sp>
    </p:spTree>
    <p:extLst>
      <p:ext uri="{BB962C8B-B14F-4D97-AF65-F5344CB8AC3E}">
        <p14:creationId xmlns:p14="http://schemas.microsoft.com/office/powerpoint/2010/main" val="258978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Authority Having Jurisdiction, abbreviated AHJ, is defined as the organization, office, or individual responsible for approving equipment, materials, and installation, or a procedure.</a:t>
            </a:r>
          </a:p>
          <a:p>
            <a:r>
              <a:rPr lang="en-US" dirty="0" smtClean="0"/>
              <a:t>Examples of AHJs who oversee Lancaster General Health include the Department of Health (DOH), The Joint Commission (TJC), OSHA, the local fire marshal and township code official.</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10</a:t>
            </a:fld>
            <a:endParaRPr lang="en-US"/>
          </a:p>
        </p:txBody>
      </p:sp>
    </p:spTree>
    <p:extLst>
      <p:ext uri="{BB962C8B-B14F-4D97-AF65-F5344CB8AC3E}">
        <p14:creationId xmlns:p14="http://schemas.microsoft.com/office/powerpoint/2010/main" val="309009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Lancaster General Hospital is an OSHA VPP Star Site.  Being a Star Site means that LGH has demonstrated a cooperative relationship with OSHA and is recognized for its efforts to ensure employee safety.</a:t>
            </a:r>
          </a:p>
          <a:p>
            <a:r>
              <a:rPr lang="en-US" dirty="0" smtClean="0"/>
              <a:t>LGH was awarded Star Status in 2007 and periodically undergoes recertification OSHA inspections.  A report is submitted annually to OSHA which includes information on injury and illness rates of contracted companies working in Lancaster General Health facilities.</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11</a:t>
            </a:fld>
            <a:endParaRPr lang="en-US"/>
          </a:p>
        </p:txBody>
      </p:sp>
    </p:spTree>
    <p:extLst>
      <p:ext uri="{BB962C8B-B14F-4D97-AF65-F5344CB8AC3E}">
        <p14:creationId xmlns:p14="http://schemas.microsoft.com/office/powerpoint/2010/main" val="173172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contractor is required to perform and document a daily safety inspection. This is then submitted to the Lancaster General Hospital Safety Department.</a:t>
            </a:r>
            <a:endParaRPr lang="en-US" dirty="0"/>
          </a:p>
        </p:txBody>
      </p:sp>
      <p:sp>
        <p:nvSpPr>
          <p:cNvPr id="4" name="Slide Number Placeholder 3"/>
          <p:cNvSpPr>
            <a:spLocks noGrp="1"/>
          </p:cNvSpPr>
          <p:nvPr>
            <p:ph type="sldNum" sz="quarter" idx="10"/>
          </p:nvPr>
        </p:nvSpPr>
        <p:spPr/>
        <p:txBody>
          <a:bodyPr/>
          <a:lstStyle/>
          <a:p>
            <a:fld id="{59957F40-EDAD-4B21-ACB5-CC685D232C06}" type="slidenum">
              <a:rPr lang="en-US" smtClean="0"/>
              <a:t>25</a:t>
            </a:fld>
            <a:endParaRPr lang="en-US"/>
          </a:p>
        </p:txBody>
      </p:sp>
    </p:spTree>
    <p:extLst>
      <p:ext uri="{BB962C8B-B14F-4D97-AF65-F5344CB8AC3E}">
        <p14:creationId xmlns:p14="http://schemas.microsoft.com/office/powerpoint/2010/main" val="118844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1/8/2020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1/8/2020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1/8/2020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Angela.Mackley@Pennmedicine.upenn.edu" TargetMode="External"/><Relationship Id="rId2" Type="http://schemas.openxmlformats.org/officeDocument/2006/relationships/hyperlink" Target="mailto:Denise.Parke@Pennmedicine.upenn.ed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sz="3100" b="1" dirty="0" smtClean="0">
                <a:solidFill>
                  <a:srgbClr val="003F72"/>
                </a:solidFill>
              </a:rPr>
              <a:t/>
            </a:r>
            <a:br>
              <a:rPr lang="en-US" sz="3100" b="1" dirty="0" smtClean="0">
                <a:solidFill>
                  <a:srgbClr val="003F72"/>
                </a:solidFill>
              </a:rPr>
            </a:br>
            <a:r>
              <a:rPr lang="en-US" sz="3100" b="1" dirty="0">
                <a:solidFill>
                  <a:srgbClr val="003F72"/>
                </a:solidFill>
              </a:rPr>
              <a:t/>
            </a:r>
            <a:br>
              <a:rPr lang="en-US" sz="3100" b="1" dirty="0">
                <a:solidFill>
                  <a:srgbClr val="003F72"/>
                </a:solidFill>
              </a:rPr>
            </a:br>
            <a:r>
              <a:rPr lang="en-US" sz="3100" b="1" dirty="0" smtClean="0">
                <a:solidFill>
                  <a:srgbClr val="003F72"/>
                </a:solidFill>
              </a:rPr>
              <a:t>Orientation </a:t>
            </a:r>
            <a:r>
              <a:rPr lang="en-US" sz="3100" b="1" dirty="0">
                <a:solidFill>
                  <a:srgbClr val="003F72"/>
                </a:solidFill>
              </a:rPr>
              <a:t>to Construction Safety and </a:t>
            </a:r>
            <a:br>
              <a:rPr lang="en-US" sz="3100" b="1" dirty="0">
                <a:solidFill>
                  <a:srgbClr val="003F72"/>
                </a:solidFill>
              </a:rPr>
            </a:br>
            <a:r>
              <a:rPr lang="en-US" sz="3100" b="1" dirty="0">
                <a:solidFill>
                  <a:srgbClr val="003F72"/>
                </a:solidFill>
              </a:rPr>
              <a:t>Life Safety Management</a:t>
            </a:r>
            <a:r>
              <a:rPr lang="en-US" b="1" dirty="0">
                <a:solidFill>
                  <a:srgbClr val="003F72"/>
                </a:solidFill>
              </a:rPr>
              <a:t/>
            </a:r>
            <a:br>
              <a:rPr lang="en-US" b="1" dirty="0">
                <a:solidFill>
                  <a:srgbClr val="003F72"/>
                </a:solidFill>
              </a:rPr>
            </a:br>
            <a:endParaRPr lang="en-US" dirty="0"/>
          </a:p>
        </p:txBody>
      </p:sp>
      <p:sp>
        <p:nvSpPr>
          <p:cNvPr id="3" name="Subtitle 2"/>
          <p:cNvSpPr>
            <a:spLocks noGrp="1"/>
          </p:cNvSpPr>
          <p:nvPr>
            <p:ph type="subTitle" idx="1"/>
          </p:nvPr>
        </p:nvSpPr>
        <p:spPr/>
        <p:txBody>
          <a:bodyPr/>
          <a:lstStyle/>
          <a:p>
            <a:endParaRPr lang="en-US" dirty="0"/>
          </a:p>
        </p:txBody>
      </p:sp>
      <p:pic>
        <p:nvPicPr>
          <p:cNvPr id="5" name="Picture 6" descr="OSHA VPP Logo"/>
          <p:cNvPicPr>
            <a:picLocks noGrp="1" noChangeAspect="1" noChangeArrowheads="1"/>
          </p:cNvPicPr>
          <p:nvPr>
            <p:ph sz="half" idx="2"/>
          </p:nvPr>
        </p:nvPicPr>
        <p:blipFill>
          <a:blip r:embed="rId3" cstate="print"/>
          <a:stretch>
            <a:fillRect/>
          </a:stretch>
        </p:blipFill>
        <p:spPr>
          <a:xfrm>
            <a:off x="5379002" y="3636818"/>
            <a:ext cx="2714625" cy="1571625"/>
          </a:xfrm>
        </p:spPr>
      </p:pic>
      <p:pic>
        <p:nvPicPr>
          <p:cNvPr id="6" name="Picture 5" descr="PM_LGHealth_PMS_201_288"/>
          <p:cNvPicPr/>
          <p:nvPr/>
        </p:nvPicPr>
        <p:blipFill>
          <a:blip r:embed="rId4">
            <a:extLst>
              <a:ext uri="{28A0092B-C50C-407E-A947-70E740481C1C}">
                <a14:useLocalDpi xmlns:a14="http://schemas.microsoft.com/office/drawing/2010/main" val="0"/>
              </a:ext>
            </a:extLst>
          </a:blip>
          <a:srcRect/>
          <a:stretch>
            <a:fillRect/>
          </a:stretch>
        </p:blipFill>
        <p:spPr bwMode="auto">
          <a:xfrm>
            <a:off x="970856" y="365608"/>
            <a:ext cx="2329295" cy="498430"/>
          </a:xfrm>
          <a:prstGeom prst="rect">
            <a:avLst/>
          </a:prstGeom>
          <a:noFill/>
          <a:ln>
            <a:noFill/>
          </a:ln>
        </p:spPr>
      </p:pic>
      <p:pic>
        <p:nvPicPr>
          <p:cNvPr id="7" name="Picture 6" descr="OSHA VPP Logo"/>
          <p:cNvPicPr>
            <a:picLocks noChangeAspect="1" noChangeArrowheads="1"/>
          </p:cNvPicPr>
          <p:nvPr/>
        </p:nvPicPr>
        <p:blipFill>
          <a:blip r:embed="rId3" cstate="print"/>
          <a:srcRect/>
          <a:stretch>
            <a:fillRect/>
          </a:stretch>
        </p:blipFill>
        <p:spPr bwMode="auto">
          <a:xfrm>
            <a:off x="6495473" y="3865932"/>
            <a:ext cx="2713038" cy="1497013"/>
          </a:xfrm>
          <a:prstGeom prst="rect">
            <a:avLst/>
          </a:prstGeom>
          <a:noFill/>
          <a:ln w="9525">
            <a:noFill/>
            <a:miter lim="800000"/>
            <a:headEnd/>
            <a:tailEnd/>
          </a:ln>
        </p:spPr>
      </p:pic>
    </p:spTree>
    <p:extLst>
      <p:ext uri="{BB962C8B-B14F-4D97-AF65-F5344CB8AC3E}">
        <p14:creationId xmlns:p14="http://schemas.microsoft.com/office/powerpoint/2010/main" val="518010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1121" y="187098"/>
            <a:ext cx="8648521" cy="646331"/>
          </a:xfrm>
          <a:prstGeom prst="rect">
            <a:avLst/>
          </a:prstGeom>
        </p:spPr>
        <p:txBody>
          <a:bodyPr wrap="none">
            <a:spAutoFit/>
          </a:bodyPr>
          <a:lstStyle/>
          <a:p>
            <a:r>
              <a:rPr lang="en-US" sz="3600" b="1" dirty="0"/>
              <a:t>Authorities Having Jurisdiction (AHJs)</a:t>
            </a:r>
            <a:endParaRPr lang="en-US" sz="3600" dirty="0"/>
          </a:p>
        </p:txBody>
      </p:sp>
      <p:sp>
        <p:nvSpPr>
          <p:cNvPr id="3" name="Rectangle 2"/>
          <p:cNvSpPr/>
          <p:nvPr/>
        </p:nvSpPr>
        <p:spPr>
          <a:xfrm>
            <a:off x="2604655" y="2375778"/>
            <a:ext cx="4553528" cy="2308324"/>
          </a:xfrm>
          <a:prstGeom prst="rect">
            <a:avLst/>
          </a:prstGeom>
        </p:spPr>
        <p:txBody>
          <a:bodyPr wrap="square">
            <a:spAutoFit/>
          </a:bodyPr>
          <a:lstStyle/>
          <a:p>
            <a:pPr marL="285750" indent="-285750">
              <a:buFont typeface="Arial" panose="020B0604020202020204" pitchFamily="34" charset="0"/>
              <a:buChar char="•"/>
            </a:pPr>
            <a:r>
              <a:rPr lang="en-US" sz="2400" dirty="0" smtClean="0"/>
              <a:t>Department of Health (DOH)</a:t>
            </a:r>
          </a:p>
          <a:p>
            <a:pPr marL="285750" indent="-285750">
              <a:buFont typeface="Arial" panose="020B0604020202020204" pitchFamily="34" charset="0"/>
              <a:buChar char="•"/>
            </a:pPr>
            <a:r>
              <a:rPr lang="en-US" sz="2400" dirty="0" smtClean="0"/>
              <a:t>The Joint Commission (TJC)</a:t>
            </a:r>
          </a:p>
          <a:p>
            <a:pPr marL="285750" indent="-285750">
              <a:buFont typeface="Arial" panose="020B0604020202020204" pitchFamily="34" charset="0"/>
              <a:buChar char="•"/>
            </a:pPr>
            <a:r>
              <a:rPr lang="en-US" sz="2400" dirty="0" smtClean="0"/>
              <a:t>Occupational Safety &amp; Health Administration (OSHA)</a:t>
            </a:r>
          </a:p>
          <a:p>
            <a:pPr marL="285750" indent="-285750">
              <a:buFont typeface="Arial" panose="020B0604020202020204" pitchFamily="34" charset="0"/>
              <a:buChar char="•"/>
            </a:pPr>
            <a:r>
              <a:rPr lang="en-US" sz="2400" dirty="0" smtClean="0"/>
              <a:t>Fire Marshal</a:t>
            </a:r>
          </a:p>
          <a:p>
            <a:pPr marL="285750" indent="-285750">
              <a:buFont typeface="Arial" panose="020B0604020202020204" pitchFamily="34" charset="0"/>
              <a:buChar char="•"/>
            </a:pPr>
            <a:r>
              <a:rPr lang="en-US" sz="2400" dirty="0" smtClean="0"/>
              <a:t>Township Code Official</a:t>
            </a:r>
            <a:endParaRPr lang="en-US" sz="2400" dirty="0"/>
          </a:p>
        </p:txBody>
      </p:sp>
      <p:sp>
        <p:nvSpPr>
          <p:cNvPr id="5" name="Rectangle 4"/>
          <p:cNvSpPr/>
          <p:nvPr/>
        </p:nvSpPr>
        <p:spPr>
          <a:xfrm>
            <a:off x="1591132" y="1101436"/>
            <a:ext cx="8968510" cy="830997"/>
          </a:xfrm>
          <a:prstGeom prst="rect">
            <a:avLst/>
          </a:prstGeom>
        </p:spPr>
        <p:txBody>
          <a:bodyPr wrap="square">
            <a:spAutoFit/>
          </a:bodyPr>
          <a:lstStyle/>
          <a:p>
            <a:pPr marL="285750" indent="-285750">
              <a:buFont typeface="Arial" panose="020B0604020202020204" pitchFamily="34" charset="0"/>
              <a:buChar char="•"/>
            </a:pPr>
            <a:r>
              <a:rPr lang="en-US" sz="2400" dirty="0"/>
              <a:t>The organization, office, or individual responsible for approving equipment, materials, and installation, or a procedure</a:t>
            </a:r>
          </a:p>
        </p:txBody>
      </p:sp>
    </p:spTree>
    <p:extLst>
      <p:ext uri="{BB962C8B-B14F-4D97-AF65-F5344CB8AC3E}">
        <p14:creationId xmlns:p14="http://schemas.microsoft.com/office/powerpoint/2010/main" val="570288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164" y="187098"/>
            <a:ext cx="11734816" cy="646331"/>
          </a:xfrm>
          <a:prstGeom prst="rect">
            <a:avLst/>
          </a:prstGeom>
        </p:spPr>
        <p:txBody>
          <a:bodyPr wrap="none">
            <a:spAutoFit/>
          </a:bodyPr>
          <a:lstStyle/>
          <a:p>
            <a:r>
              <a:rPr lang="en-US" sz="3600" b="1" dirty="0"/>
              <a:t>Lancaster General Hospital’s Partnership with OSHA</a:t>
            </a:r>
            <a:endParaRPr lang="en-US" sz="3600" dirty="0"/>
          </a:p>
        </p:txBody>
      </p:sp>
      <p:sp>
        <p:nvSpPr>
          <p:cNvPr id="3" name="Rectangle 2"/>
          <p:cNvSpPr/>
          <p:nvPr/>
        </p:nvSpPr>
        <p:spPr>
          <a:xfrm>
            <a:off x="683491" y="1237674"/>
            <a:ext cx="8460509" cy="4413516"/>
          </a:xfrm>
          <a:prstGeom prst="rect">
            <a:avLst/>
          </a:prstGeom>
        </p:spPr>
        <p:txBody>
          <a:bodyPr wrap="square">
            <a:spAutoFit/>
          </a:bodyPr>
          <a:lstStyle/>
          <a:p>
            <a:pPr marL="342900" indent="-342900">
              <a:lnSpc>
                <a:spcPct val="90000"/>
              </a:lnSpc>
              <a:buFont typeface="Arial" panose="020B0604020202020204" pitchFamily="34" charset="0"/>
              <a:buChar char="•"/>
            </a:pPr>
            <a:r>
              <a:rPr lang="en-US" sz="2400" dirty="0"/>
              <a:t>LGH is a Star Site through OSHA’s Voluntary Protection Program</a:t>
            </a:r>
          </a:p>
          <a:p>
            <a:pPr marL="800100" lvl="1" indent="-342900">
              <a:lnSpc>
                <a:spcPct val="90000"/>
              </a:lnSpc>
              <a:buFont typeface="Arial" panose="020B0604020202020204" pitchFamily="34" charset="0"/>
              <a:buChar char="•"/>
            </a:pPr>
            <a:r>
              <a:rPr lang="en-US" sz="2400" dirty="0"/>
              <a:t>Awarded in </a:t>
            </a:r>
            <a:r>
              <a:rPr lang="en-US" sz="2400" dirty="0" smtClean="0"/>
              <a:t>2007</a:t>
            </a:r>
            <a:endParaRPr lang="en-US" sz="2400" dirty="0"/>
          </a:p>
          <a:p>
            <a:pPr marL="800100" lvl="1" indent="-342900">
              <a:lnSpc>
                <a:spcPct val="90000"/>
              </a:lnSpc>
              <a:buFont typeface="Arial" panose="020B0604020202020204" pitchFamily="34" charset="0"/>
              <a:buChar char="•"/>
            </a:pPr>
            <a:r>
              <a:rPr lang="en-US" sz="2400" dirty="0"/>
              <a:t>VPP Star</a:t>
            </a:r>
          </a:p>
          <a:p>
            <a:pPr marL="1257300" lvl="2" indent="-342900">
              <a:lnSpc>
                <a:spcPct val="90000"/>
              </a:lnSpc>
              <a:buFont typeface="Arial" panose="020B0604020202020204" pitchFamily="34" charset="0"/>
              <a:buChar char="•"/>
            </a:pPr>
            <a:r>
              <a:rPr lang="en-US" sz="2400" dirty="0"/>
              <a:t>Demonstrates a cooperative relationship with OSHA</a:t>
            </a:r>
            <a:r>
              <a:rPr lang="en-US" sz="2400" dirty="0" smtClean="0"/>
              <a:t>.</a:t>
            </a:r>
          </a:p>
          <a:p>
            <a:pPr marL="1257300" lvl="2" indent="-342900">
              <a:lnSpc>
                <a:spcPct val="90000"/>
              </a:lnSpc>
              <a:buFont typeface="Arial" panose="020B0604020202020204" pitchFamily="34" charset="0"/>
              <a:buChar char="•"/>
            </a:pPr>
            <a:endParaRPr lang="en-US" sz="2400" dirty="0"/>
          </a:p>
          <a:p>
            <a:pPr marL="1257300" lvl="2" indent="-342900">
              <a:lnSpc>
                <a:spcPct val="90000"/>
              </a:lnSpc>
              <a:buFont typeface="Arial" panose="020B0604020202020204" pitchFamily="34" charset="0"/>
              <a:buChar char="•"/>
            </a:pPr>
            <a:r>
              <a:rPr lang="en-US" sz="2400" dirty="0"/>
              <a:t>Recognizes outstanding efforts to ensure employee safety.  This effort includes selection of contractors and vendors who demonstrate commitment to safety</a:t>
            </a:r>
            <a:r>
              <a:rPr lang="en-US" sz="2400" dirty="0" smtClean="0"/>
              <a:t>.</a:t>
            </a:r>
          </a:p>
          <a:p>
            <a:pPr marL="1257300" lvl="2" indent="-342900">
              <a:lnSpc>
                <a:spcPct val="90000"/>
              </a:lnSpc>
              <a:buFont typeface="Arial" panose="020B0604020202020204" pitchFamily="34" charset="0"/>
              <a:buChar char="•"/>
            </a:pPr>
            <a:endParaRPr lang="en-US" sz="2400" dirty="0"/>
          </a:p>
          <a:p>
            <a:pPr marL="1257300" lvl="2" indent="-342900">
              <a:lnSpc>
                <a:spcPct val="90000"/>
              </a:lnSpc>
              <a:buFont typeface="Arial" panose="020B0604020202020204" pitchFamily="34" charset="0"/>
              <a:buChar char="•"/>
            </a:pPr>
            <a:r>
              <a:rPr lang="en-US" sz="2400" dirty="0"/>
              <a:t>Report submitted to OSHA annually</a:t>
            </a:r>
          </a:p>
        </p:txBody>
      </p:sp>
      <p:pic>
        <p:nvPicPr>
          <p:cNvPr id="4" name="Picture 6" descr="OSHA VPP Logo"/>
          <p:cNvPicPr>
            <a:picLocks noChangeAspect="1" noChangeArrowheads="1"/>
          </p:cNvPicPr>
          <p:nvPr/>
        </p:nvPicPr>
        <p:blipFill>
          <a:blip r:embed="rId3" cstate="print"/>
          <a:srcRect/>
          <a:stretch>
            <a:fillRect/>
          </a:stretch>
        </p:blipFill>
        <p:spPr bwMode="auto">
          <a:xfrm>
            <a:off x="9144000" y="4424218"/>
            <a:ext cx="2609327" cy="1440567"/>
          </a:xfrm>
          <a:prstGeom prst="rect">
            <a:avLst/>
          </a:prstGeom>
          <a:noFill/>
          <a:ln w="9525">
            <a:noFill/>
            <a:miter lim="800000"/>
            <a:headEnd/>
            <a:tailEnd/>
          </a:ln>
        </p:spPr>
      </p:pic>
    </p:spTree>
    <p:extLst>
      <p:ext uri="{BB962C8B-B14F-4D97-AF65-F5344CB8AC3E}">
        <p14:creationId xmlns:p14="http://schemas.microsoft.com/office/powerpoint/2010/main" val="427249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3" presetClass="emph" presetSubtype="0" fill="remove" nodeType="withEffect">
                                  <p:stCondLst>
                                    <p:cond delay="4000"/>
                                  </p:stCondLst>
                                  <p:childTnLst>
                                    <p:animClr clrSpc="rgb" dir="cw">
                                      <p:cBhvr override="childStyle">
                                        <p:cTn id="6" dur="1500" accel="50000" autoRev="1" fill="hold" tmFilter="0, 0; .33333, 1; 1, 1">
                                          <p:stCondLst>
                                            <p:cond delay="0"/>
                                          </p:stCondLst>
                                        </p:cTn>
                                        <p:tgtEl>
                                          <p:spTgt spid="4"/>
                                        </p:tgtEl>
                                        <p:attrNameLst>
                                          <p:attrName>style.color</p:attrName>
                                        </p:attrNameLst>
                                      </p:cBhvr>
                                      <p:to>
                                        <a:schemeClr val="accent2"/>
                                      </p:to>
                                    </p:animClr>
                                    <p:animClr clrSpc="rgb" dir="cw">
                                      <p:cBhvr>
                                        <p:cTn id="7" dur="1500" accel="50000" autoRev="1" fill="hold" tmFilter="0, 0; .33333, 1; 1, 1">
                                          <p:stCondLst>
                                            <p:cond delay="0"/>
                                          </p:stCondLst>
                                        </p:cTn>
                                        <p:tgtEl>
                                          <p:spTgt spid="4"/>
                                        </p:tgtEl>
                                        <p:attrNameLst>
                                          <p:attrName>fillcolor</p:attrName>
                                        </p:attrNameLst>
                                      </p:cBhvr>
                                      <p:to>
                                        <a:schemeClr val="accent2"/>
                                      </p:to>
                                    </p:animClr>
                                    <p:set>
                                      <p:cBhvr>
                                        <p:cTn id="8" dur="3000" fill="hold"/>
                                        <p:tgtEl>
                                          <p:spTgt spid="4"/>
                                        </p:tgtEl>
                                        <p:attrNameLst>
                                          <p:attrName>fill.type</p:attrName>
                                        </p:attrNameLst>
                                      </p:cBhvr>
                                      <p:to>
                                        <p:strVal val="solid"/>
                                      </p:to>
                                    </p:set>
                                    <p:set>
                                      <p:cBhvr>
                                        <p:cTn id="9" dur="3000" fill="hold"/>
                                        <p:tgtEl>
                                          <p:spTgt spid="4"/>
                                        </p:tgtEl>
                                        <p:attrNameLst>
                                          <p:attrName>fill.on</p:attrName>
                                        </p:attrNameLst>
                                      </p:cBhvr>
                                      <p:to>
                                        <p:strVal val="true"/>
                                      </p:to>
                                    </p:set>
                                    <p:animScale>
                                      <p:cBhvr>
                                        <p:cTn id="10" dur="1500" accel="50000" autoRev="1" fill="hold" tmFilter="0, 0; .33333, 1; 1, 1">
                                          <p:stCondLst>
                                            <p:cond delay="0"/>
                                          </p:stCondLst>
                                        </p:cTn>
                                        <p:tgtEl>
                                          <p:spTgt spid="4"/>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9997" y="122443"/>
            <a:ext cx="8246681" cy="646331"/>
          </a:xfrm>
          <a:prstGeom prst="rect">
            <a:avLst/>
          </a:prstGeom>
        </p:spPr>
        <p:txBody>
          <a:bodyPr wrap="none">
            <a:spAutoFit/>
          </a:bodyPr>
          <a:lstStyle/>
          <a:p>
            <a:r>
              <a:rPr lang="en-US" sz="3600" b="1" smtClean="0"/>
              <a:t>Contractor Evaluation for OSHA VPP</a:t>
            </a:r>
            <a:endParaRPr lang="en-US" sz="3600" dirty="0"/>
          </a:p>
        </p:txBody>
      </p:sp>
      <p:sp>
        <p:nvSpPr>
          <p:cNvPr id="3" name="Rectangle 2"/>
          <p:cNvSpPr/>
          <p:nvPr/>
        </p:nvSpPr>
        <p:spPr>
          <a:xfrm>
            <a:off x="406401" y="1043272"/>
            <a:ext cx="4784436" cy="3785652"/>
          </a:xfrm>
          <a:prstGeom prst="rect">
            <a:avLst/>
          </a:prstGeom>
        </p:spPr>
        <p:txBody>
          <a:bodyPr wrap="square">
            <a:spAutoFit/>
          </a:bodyPr>
          <a:lstStyle/>
          <a:p>
            <a:pPr marL="342900" indent="-342900">
              <a:buFont typeface="Arial" panose="020B0604020202020204" pitchFamily="34" charset="0"/>
              <a:buChar char="•"/>
            </a:pPr>
            <a:r>
              <a:rPr lang="en-US" sz="2400" dirty="0"/>
              <a:t>Each contractor must submit illness and injury rate to LGH annually for the OSHA </a:t>
            </a:r>
            <a:r>
              <a:rPr lang="en-US" sz="2400" dirty="0" smtClean="0"/>
              <a:t>report</a:t>
            </a:r>
            <a:endParaRPr lang="en-US" sz="2400" dirty="0"/>
          </a:p>
          <a:p>
            <a:pPr marL="800100" lvl="1" indent="-342900">
              <a:buFont typeface="Arial" panose="020B0604020202020204" pitchFamily="34" charset="0"/>
              <a:buChar char="•"/>
            </a:pPr>
            <a:r>
              <a:rPr lang="en-US" sz="2400" dirty="0"/>
              <a:t>Companies who have above industry average illness/injury reports may require additional on-site monitoring and documentation by General Contractor</a:t>
            </a:r>
          </a:p>
        </p:txBody>
      </p:sp>
      <p:sp>
        <p:nvSpPr>
          <p:cNvPr id="4" name="Rectangle 3"/>
          <p:cNvSpPr/>
          <p:nvPr/>
        </p:nvSpPr>
        <p:spPr>
          <a:xfrm>
            <a:off x="6033337" y="1043272"/>
            <a:ext cx="5207318" cy="4893647"/>
          </a:xfrm>
          <a:prstGeom prst="rect">
            <a:avLst/>
          </a:prstGeom>
        </p:spPr>
        <p:txBody>
          <a:bodyPr wrap="square">
            <a:spAutoFit/>
          </a:bodyPr>
          <a:lstStyle/>
          <a:p>
            <a:pPr marL="342900" indent="-342900">
              <a:buFont typeface="Arial" panose="020B0604020202020204" pitchFamily="34" charset="0"/>
              <a:buChar char="•"/>
            </a:pPr>
            <a:r>
              <a:rPr lang="en-US" sz="2400" dirty="0"/>
              <a:t>LGH Safety will conduct periodic job site inspections</a:t>
            </a:r>
          </a:p>
          <a:p>
            <a:pPr marL="800100" lvl="1" indent="-342900">
              <a:buFont typeface="Arial" panose="020B0604020202020204" pitchFamily="34" charset="0"/>
              <a:buChar char="•"/>
            </a:pPr>
            <a:r>
              <a:rPr lang="en-US" sz="2400" dirty="0"/>
              <a:t>Identified safety issues are expected to be corrected within the same shift</a:t>
            </a:r>
          </a:p>
          <a:p>
            <a:pPr marL="800100" lvl="1" indent="-342900">
              <a:buFont typeface="Arial" panose="020B0604020202020204" pitchFamily="34" charset="0"/>
              <a:buChar char="•"/>
            </a:pPr>
            <a:r>
              <a:rPr lang="en-US" sz="2400" dirty="0"/>
              <a:t>Inspections may be coordinated with the contractor’s safety representative</a:t>
            </a:r>
          </a:p>
          <a:p>
            <a:pPr marL="342900" indent="-342900">
              <a:buFont typeface="Arial" panose="020B0604020202020204" pitchFamily="34" charset="0"/>
              <a:buChar char="•"/>
            </a:pPr>
            <a:r>
              <a:rPr lang="en-US" sz="2400" dirty="0"/>
              <a:t>General Contractors are expected to conduct daily inspections and submit documentation to LGH Safety.</a:t>
            </a:r>
          </a:p>
        </p:txBody>
      </p:sp>
    </p:spTree>
    <p:extLst>
      <p:ext uri="{BB962C8B-B14F-4D97-AF65-F5344CB8AC3E}">
        <p14:creationId xmlns:p14="http://schemas.microsoft.com/office/powerpoint/2010/main" val="870554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054" y="168672"/>
            <a:ext cx="12108873" cy="584775"/>
          </a:xfrm>
          <a:prstGeom prst="rect">
            <a:avLst/>
          </a:prstGeom>
        </p:spPr>
        <p:txBody>
          <a:bodyPr wrap="square">
            <a:spAutoFit/>
          </a:bodyPr>
          <a:lstStyle/>
          <a:p>
            <a:r>
              <a:rPr lang="en-US" sz="3200" b="1" dirty="0"/>
              <a:t>Lancaster General Health – </a:t>
            </a:r>
            <a:r>
              <a:rPr lang="en-US" sz="3200" b="1" dirty="0" smtClean="0"/>
              <a:t>Key </a:t>
            </a:r>
            <a:r>
              <a:rPr lang="en-US" sz="3200" b="1" dirty="0"/>
              <a:t>Coded Announcements</a:t>
            </a:r>
            <a:endParaRPr lang="en-US" sz="3200" dirty="0"/>
          </a:p>
        </p:txBody>
      </p:sp>
      <p:sp>
        <p:nvSpPr>
          <p:cNvPr id="3" name="Rectangle 2"/>
          <p:cNvSpPr/>
          <p:nvPr/>
        </p:nvSpPr>
        <p:spPr>
          <a:xfrm>
            <a:off x="193964" y="1374132"/>
            <a:ext cx="5200072" cy="3083921"/>
          </a:xfrm>
          <a:prstGeom prst="rect">
            <a:avLst/>
          </a:prstGeom>
        </p:spPr>
        <p:txBody>
          <a:bodyPr wrap="square">
            <a:spAutoFit/>
          </a:bodyPr>
          <a:lstStyle/>
          <a:p>
            <a:pPr marL="342900" indent="-342900">
              <a:lnSpc>
                <a:spcPct val="90000"/>
              </a:lnSpc>
              <a:buFont typeface="Arial" panose="020B0604020202020204" pitchFamily="34" charset="0"/>
              <a:buChar char="•"/>
            </a:pPr>
            <a:r>
              <a:rPr lang="en-US" sz="2400" dirty="0"/>
              <a:t>There are multiple codes and conditions that are used to communicate emergencies at Lancaster General Health facilities.  The following conditions are the more likely conditions that would impact contractors or vendors working in an LG Health facility.</a:t>
            </a:r>
          </a:p>
        </p:txBody>
      </p:sp>
      <p:sp>
        <p:nvSpPr>
          <p:cNvPr id="4" name="Rectangle 3"/>
          <p:cNvSpPr/>
          <p:nvPr/>
        </p:nvSpPr>
        <p:spPr>
          <a:xfrm>
            <a:off x="6525490" y="1374132"/>
            <a:ext cx="5370946" cy="2751522"/>
          </a:xfrm>
          <a:prstGeom prst="rect">
            <a:avLst/>
          </a:prstGeom>
        </p:spPr>
        <p:txBody>
          <a:bodyPr wrap="square">
            <a:spAutoFit/>
          </a:bodyPr>
          <a:lstStyle/>
          <a:p>
            <a:pPr marL="342900" indent="-342900">
              <a:lnSpc>
                <a:spcPct val="90000"/>
              </a:lnSpc>
              <a:buFont typeface="Arial" panose="020B0604020202020204" pitchFamily="34" charset="0"/>
              <a:buChar char="•"/>
              <a:defRPr/>
            </a:pPr>
            <a:r>
              <a:rPr lang="en-US" sz="2400" b="1" dirty="0">
                <a:solidFill>
                  <a:srgbClr val="FF3300"/>
                </a:solidFill>
              </a:rPr>
              <a:t>Condition Red</a:t>
            </a:r>
          </a:p>
          <a:p>
            <a:pPr marL="800100" lvl="1" indent="-342900">
              <a:lnSpc>
                <a:spcPct val="90000"/>
              </a:lnSpc>
              <a:buFont typeface="Arial" panose="020B0604020202020204" pitchFamily="34" charset="0"/>
              <a:buChar char="•"/>
              <a:defRPr/>
            </a:pPr>
            <a:r>
              <a:rPr lang="en-US" sz="2400" dirty="0"/>
              <a:t>Fire Emergency</a:t>
            </a:r>
          </a:p>
          <a:p>
            <a:pPr marL="342900" indent="-342900">
              <a:lnSpc>
                <a:spcPct val="90000"/>
              </a:lnSpc>
              <a:buFont typeface="Arial" panose="020B0604020202020204" pitchFamily="34" charset="0"/>
              <a:buChar char="•"/>
              <a:defRPr/>
            </a:pPr>
            <a:r>
              <a:rPr lang="en-US" sz="2400" b="1" dirty="0">
                <a:solidFill>
                  <a:srgbClr val="DED900"/>
                </a:solidFill>
              </a:rPr>
              <a:t>Condition Yellow</a:t>
            </a:r>
          </a:p>
          <a:p>
            <a:pPr marL="800100" lvl="1" indent="-342900">
              <a:lnSpc>
                <a:spcPct val="90000"/>
              </a:lnSpc>
              <a:buFont typeface="Arial" panose="020B0604020202020204" pitchFamily="34" charset="0"/>
              <a:buChar char="•"/>
              <a:defRPr/>
            </a:pPr>
            <a:r>
              <a:rPr lang="en-US" sz="2400" dirty="0"/>
              <a:t>Building Evacuation</a:t>
            </a:r>
          </a:p>
          <a:p>
            <a:pPr marL="342900" indent="-342900">
              <a:lnSpc>
                <a:spcPct val="90000"/>
              </a:lnSpc>
              <a:buFont typeface="Arial" panose="020B0604020202020204" pitchFamily="34" charset="0"/>
              <a:buChar char="•"/>
              <a:defRPr/>
            </a:pPr>
            <a:r>
              <a:rPr lang="en-US" sz="2400" b="1" dirty="0">
                <a:solidFill>
                  <a:schemeClr val="bg1">
                    <a:lumMod val="65000"/>
                  </a:schemeClr>
                </a:solidFill>
              </a:rPr>
              <a:t>Condition Grey</a:t>
            </a:r>
          </a:p>
          <a:p>
            <a:pPr marL="800100" lvl="1" indent="-342900">
              <a:lnSpc>
                <a:spcPct val="90000"/>
              </a:lnSpc>
              <a:buFont typeface="Arial" panose="020B0604020202020204" pitchFamily="34" charset="0"/>
              <a:buChar char="•"/>
              <a:defRPr/>
            </a:pPr>
            <a:r>
              <a:rPr lang="en-US" sz="2400" dirty="0"/>
              <a:t>High Winds/Imminent Tornado</a:t>
            </a:r>
          </a:p>
          <a:p>
            <a:pPr marL="342900" indent="-342900">
              <a:lnSpc>
                <a:spcPct val="90000"/>
              </a:lnSpc>
              <a:buFont typeface="Arial" panose="020B0604020202020204" pitchFamily="34" charset="0"/>
              <a:buChar char="•"/>
              <a:defRPr/>
            </a:pPr>
            <a:r>
              <a:rPr lang="en-US" sz="2400" b="1" dirty="0"/>
              <a:t>Condition Black</a:t>
            </a:r>
          </a:p>
          <a:p>
            <a:pPr marL="800100" lvl="1" indent="-342900">
              <a:lnSpc>
                <a:spcPct val="90000"/>
              </a:lnSpc>
              <a:buFont typeface="Arial" panose="020B0604020202020204" pitchFamily="34" charset="0"/>
              <a:buChar char="•"/>
              <a:defRPr/>
            </a:pPr>
            <a:r>
              <a:rPr lang="en-US" sz="2400" dirty="0"/>
              <a:t>Bomb Threat</a:t>
            </a:r>
          </a:p>
        </p:txBody>
      </p:sp>
    </p:spTree>
    <p:extLst>
      <p:ext uri="{BB962C8B-B14F-4D97-AF65-F5344CB8AC3E}">
        <p14:creationId xmlns:p14="http://schemas.microsoft.com/office/powerpoint/2010/main" val="32460238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6825" y="113652"/>
            <a:ext cx="5382884" cy="646331"/>
          </a:xfrm>
          <a:prstGeom prst="rect">
            <a:avLst/>
          </a:prstGeom>
        </p:spPr>
        <p:txBody>
          <a:bodyPr wrap="none">
            <a:spAutoFit/>
          </a:bodyPr>
          <a:lstStyle/>
          <a:p>
            <a:r>
              <a:rPr lang="en-US" sz="3600" b="1" dirty="0"/>
              <a:t>Worksite Fundamentals</a:t>
            </a:r>
            <a:endParaRPr lang="en-US" sz="3600" dirty="0"/>
          </a:p>
        </p:txBody>
      </p:sp>
      <p:sp>
        <p:nvSpPr>
          <p:cNvPr id="3" name="Rectangle 2"/>
          <p:cNvSpPr/>
          <p:nvPr/>
        </p:nvSpPr>
        <p:spPr>
          <a:xfrm>
            <a:off x="997527" y="1175726"/>
            <a:ext cx="3768436" cy="4524315"/>
          </a:xfrm>
          <a:prstGeom prst="rect">
            <a:avLst/>
          </a:prstGeom>
        </p:spPr>
        <p:txBody>
          <a:bodyPr wrap="square">
            <a:spAutoFit/>
          </a:bodyPr>
          <a:lstStyle/>
          <a:p>
            <a:pPr marL="285750" indent="-285750">
              <a:buFont typeface="Arial" panose="020B0604020202020204" pitchFamily="34" charset="0"/>
              <a:buChar char="•"/>
            </a:pPr>
            <a:r>
              <a:rPr lang="en-US" sz="2400" dirty="0"/>
              <a:t>Identification badges must be worn at all </a:t>
            </a:r>
            <a:r>
              <a:rPr lang="en-US" sz="2400" dirty="0" smtClean="0"/>
              <a:t>times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Smoking is not permitted on any LG property, including parking areas (owned or leased</a:t>
            </a:r>
            <a:r>
              <a:rPr lang="en-US" sz="2400" dirty="0" smtClean="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Above Ceiling Work Permits are required</a:t>
            </a:r>
          </a:p>
        </p:txBody>
      </p:sp>
      <p:sp>
        <p:nvSpPr>
          <p:cNvPr id="4" name="Rectangle 3"/>
          <p:cNvSpPr/>
          <p:nvPr/>
        </p:nvSpPr>
        <p:spPr>
          <a:xfrm>
            <a:off x="6197600" y="1175726"/>
            <a:ext cx="4424218" cy="4893647"/>
          </a:xfrm>
          <a:prstGeom prst="rect">
            <a:avLst/>
          </a:prstGeom>
        </p:spPr>
        <p:txBody>
          <a:bodyPr wrap="square">
            <a:spAutoFit/>
          </a:bodyPr>
          <a:lstStyle/>
          <a:p>
            <a:pPr marL="285750" indent="-285750">
              <a:buFont typeface="Arial" panose="020B0604020202020204" pitchFamily="34" charset="0"/>
              <a:buChar char="•"/>
            </a:pPr>
            <a:r>
              <a:rPr lang="en-US" sz="2400" dirty="0"/>
              <a:t>Planned </a:t>
            </a:r>
            <a:r>
              <a:rPr lang="en-US" sz="2400" dirty="0" smtClean="0"/>
              <a:t>utility/life safety </a:t>
            </a:r>
            <a:r>
              <a:rPr lang="en-US" sz="2400" dirty="0"/>
              <a:t>interruptions require advanced notice.  The Wednesday before the shutdown is to occur, notices should be sent to LGH safety office.  Interruptions are coordinated with the facility and require the completion of a shut down request form</a:t>
            </a:r>
            <a:r>
              <a:rPr lang="en-US" sz="2400" dirty="0" smtClean="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Maintain required worksite documentation</a:t>
            </a:r>
          </a:p>
        </p:txBody>
      </p:sp>
    </p:spTree>
    <p:extLst>
      <p:ext uri="{BB962C8B-B14F-4D97-AF65-F5344CB8AC3E}">
        <p14:creationId xmlns:p14="http://schemas.microsoft.com/office/powerpoint/2010/main" val="996949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0065" y="131679"/>
            <a:ext cx="8024633" cy="646331"/>
          </a:xfrm>
          <a:prstGeom prst="rect">
            <a:avLst/>
          </a:prstGeom>
        </p:spPr>
        <p:txBody>
          <a:bodyPr wrap="none">
            <a:spAutoFit/>
          </a:bodyPr>
          <a:lstStyle/>
          <a:p>
            <a:r>
              <a:rPr lang="en-US" sz="3600" b="1" dirty="0"/>
              <a:t>Worksite Fundamentals (continued)</a:t>
            </a:r>
            <a:endParaRPr lang="en-US" sz="3600" dirty="0"/>
          </a:p>
        </p:txBody>
      </p:sp>
      <p:sp>
        <p:nvSpPr>
          <p:cNvPr id="3" name="Rectangle 2"/>
          <p:cNvSpPr/>
          <p:nvPr/>
        </p:nvSpPr>
        <p:spPr>
          <a:xfrm>
            <a:off x="1145310" y="1415626"/>
            <a:ext cx="3454400" cy="3785652"/>
          </a:xfrm>
          <a:prstGeom prst="rect">
            <a:avLst/>
          </a:prstGeom>
        </p:spPr>
        <p:txBody>
          <a:bodyPr wrap="square">
            <a:spAutoFit/>
          </a:bodyPr>
          <a:lstStyle/>
          <a:p>
            <a:pPr marL="285750" indent="-285750">
              <a:buFont typeface="Arial" panose="020B0604020202020204" pitchFamily="34" charset="0"/>
              <a:buChar char="•"/>
            </a:pPr>
            <a:r>
              <a:rPr lang="en-US" sz="2400" dirty="0"/>
              <a:t>Viewing or accessing patient records is strictly </a:t>
            </a:r>
            <a:r>
              <a:rPr lang="en-US" sz="2400" dirty="0" smtClean="0"/>
              <a:t>prohibited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 infection control practices, which includes setting up barriers and implementing dust control measures</a:t>
            </a:r>
          </a:p>
        </p:txBody>
      </p:sp>
      <p:sp>
        <p:nvSpPr>
          <p:cNvPr id="4" name="Rectangle 3"/>
          <p:cNvSpPr/>
          <p:nvPr/>
        </p:nvSpPr>
        <p:spPr>
          <a:xfrm>
            <a:off x="6232381" y="1415626"/>
            <a:ext cx="3752128" cy="4154984"/>
          </a:xfrm>
          <a:prstGeom prst="rect">
            <a:avLst/>
          </a:prstGeom>
        </p:spPr>
        <p:txBody>
          <a:bodyPr wrap="square">
            <a:spAutoFit/>
          </a:bodyPr>
          <a:lstStyle/>
          <a:p>
            <a:pPr marL="285750" indent="-285750">
              <a:buFont typeface="Arial" panose="020B0604020202020204" pitchFamily="34" charset="0"/>
              <a:buChar char="•"/>
            </a:pPr>
            <a:r>
              <a:rPr lang="en-US" sz="2400" dirty="0"/>
              <a:t>Follow company safety policies, developed based on applicable regulations (i.e. OSHA, NFPA</a:t>
            </a:r>
            <a:r>
              <a:rPr lang="en-US" sz="2400" dirty="0" smtClean="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 the guidelines provided in the Lancaster General Construction Safety Management Plan.</a:t>
            </a:r>
          </a:p>
        </p:txBody>
      </p:sp>
    </p:spTree>
    <p:extLst>
      <p:ext uri="{BB962C8B-B14F-4D97-AF65-F5344CB8AC3E}">
        <p14:creationId xmlns:p14="http://schemas.microsoft.com/office/powerpoint/2010/main" val="3821768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8688" y="159388"/>
            <a:ext cx="9341019" cy="646331"/>
          </a:xfrm>
          <a:prstGeom prst="rect">
            <a:avLst/>
          </a:prstGeom>
        </p:spPr>
        <p:txBody>
          <a:bodyPr wrap="none">
            <a:spAutoFit/>
          </a:bodyPr>
          <a:lstStyle/>
          <a:p>
            <a:r>
              <a:rPr lang="en-US" sz="3600" b="1" dirty="0"/>
              <a:t>Project Safety – Site Safety Requirements</a:t>
            </a:r>
            <a:endParaRPr lang="en-US" sz="3600" dirty="0"/>
          </a:p>
        </p:txBody>
      </p:sp>
      <p:sp>
        <p:nvSpPr>
          <p:cNvPr id="3" name="Rectangle 2"/>
          <p:cNvSpPr/>
          <p:nvPr/>
        </p:nvSpPr>
        <p:spPr>
          <a:xfrm>
            <a:off x="1608688" y="1138812"/>
            <a:ext cx="6096000" cy="4401205"/>
          </a:xfrm>
          <a:prstGeom prst="rect">
            <a:avLst/>
          </a:prstGeom>
        </p:spPr>
        <p:txBody>
          <a:bodyPr>
            <a:spAutoFit/>
          </a:bodyPr>
          <a:lstStyle/>
          <a:p>
            <a:pPr marL="285750" indent="-285750">
              <a:buFont typeface="Arial" panose="020B0604020202020204" pitchFamily="34" charset="0"/>
              <a:buChar char="•"/>
            </a:pPr>
            <a:r>
              <a:rPr lang="en-US" sz="2000" dirty="0"/>
              <a:t>SDSs must be available for all hazardous materials present on the jobsite</a:t>
            </a:r>
            <a:r>
              <a:rPr lang="en-US" sz="2000" dirty="0" smtClean="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Sprinkler heads and sprinkler lines, as well as medical gas lines must be free from materials and objects at all times.  Items such as temporary wiring and lighting are not permitted to be hung on this equipment at an time</a:t>
            </a:r>
            <a:r>
              <a:rPr lang="en-US" sz="2000" dirty="0" smtClean="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Emergency exit  routes from the work site must be maintained free of obstructions</a:t>
            </a:r>
            <a:r>
              <a:rPr lang="en-US" sz="2000" dirty="0" smtClean="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Corridors outside of construction areas must remain clear.</a:t>
            </a:r>
          </a:p>
        </p:txBody>
      </p:sp>
      <p:pic>
        <p:nvPicPr>
          <p:cNvPr id="4" name="Picture 3" descr="sprinkler_head.gif"/>
          <p:cNvPicPr>
            <a:picLocks noChangeAspect="1"/>
          </p:cNvPicPr>
          <p:nvPr/>
        </p:nvPicPr>
        <p:blipFill>
          <a:blip r:embed="rId2" cstate="print"/>
          <a:stretch>
            <a:fillRect/>
          </a:stretch>
        </p:blipFill>
        <p:spPr>
          <a:xfrm>
            <a:off x="8766091" y="1881045"/>
            <a:ext cx="2046848" cy="2771774"/>
          </a:xfrm>
          <a:prstGeom prst="rect">
            <a:avLst/>
          </a:prstGeom>
        </p:spPr>
      </p:pic>
    </p:spTree>
    <p:extLst>
      <p:ext uri="{BB962C8B-B14F-4D97-AF65-F5344CB8AC3E}">
        <p14:creationId xmlns:p14="http://schemas.microsoft.com/office/powerpoint/2010/main" val="1196358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7851" y="131680"/>
            <a:ext cx="9341019" cy="646331"/>
          </a:xfrm>
          <a:prstGeom prst="rect">
            <a:avLst/>
          </a:prstGeom>
        </p:spPr>
        <p:txBody>
          <a:bodyPr wrap="none">
            <a:spAutoFit/>
          </a:bodyPr>
          <a:lstStyle/>
          <a:p>
            <a:r>
              <a:rPr lang="en-US" sz="3600" b="1" dirty="0"/>
              <a:t>Project Safety – Site Safety Requirements</a:t>
            </a:r>
            <a:endParaRPr lang="en-US" sz="3600" dirty="0"/>
          </a:p>
        </p:txBody>
      </p:sp>
      <p:sp>
        <p:nvSpPr>
          <p:cNvPr id="3" name="Rectangle 2"/>
          <p:cNvSpPr/>
          <p:nvPr/>
        </p:nvSpPr>
        <p:spPr>
          <a:xfrm>
            <a:off x="1497851" y="1088218"/>
            <a:ext cx="8599055" cy="4247317"/>
          </a:xfrm>
          <a:prstGeom prst="rect">
            <a:avLst/>
          </a:prstGeom>
        </p:spPr>
        <p:txBody>
          <a:bodyPr wrap="square">
            <a:spAutoFit/>
          </a:bodyPr>
          <a:lstStyle/>
          <a:p>
            <a:pPr marL="285750" indent="-285750">
              <a:lnSpc>
                <a:spcPct val="90000"/>
              </a:lnSpc>
              <a:buFont typeface="Arial" panose="020B0604020202020204" pitchFamily="34" charset="0"/>
              <a:buChar char="•"/>
            </a:pPr>
            <a:r>
              <a:rPr lang="en-US" sz="2000" dirty="0"/>
              <a:t>Install temporary construction partitions made of limited combustible materials to provide smoke-tight separation between the construction areas and adjoining occupied areas</a:t>
            </a:r>
            <a:r>
              <a:rPr lang="en-US" sz="2000" dirty="0" smtClean="0"/>
              <a:t>.</a:t>
            </a:r>
          </a:p>
          <a:p>
            <a:pPr marL="285750" indent="-285750">
              <a:lnSpc>
                <a:spcPct val="90000"/>
              </a:lnSpc>
              <a:buFont typeface="Arial" panose="020B0604020202020204" pitchFamily="34" charset="0"/>
              <a:buChar char="•"/>
            </a:pPr>
            <a:endParaRPr lang="en-US" sz="2000" dirty="0"/>
          </a:p>
          <a:p>
            <a:pPr marL="285750" indent="-285750">
              <a:lnSpc>
                <a:spcPct val="90000"/>
              </a:lnSpc>
              <a:buFont typeface="Arial" panose="020B0604020202020204" pitchFamily="34" charset="0"/>
              <a:buChar char="•"/>
            </a:pPr>
            <a:r>
              <a:rPr lang="en-US" sz="2000" dirty="0"/>
              <a:t>Install and maintain temporary smoke or heat detection equipment and/or fire suppression system when an existing system is disabled</a:t>
            </a:r>
            <a:r>
              <a:rPr lang="en-US" sz="2000" dirty="0" smtClean="0"/>
              <a:t>.</a:t>
            </a:r>
          </a:p>
          <a:p>
            <a:pPr marL="285750" indent="-285750">
              <a:lnSpc>
                <a:spcPct val="90000"/>
              </a:lnSpc>
              <a:buFont typeface="Arial" panose="020B0604020202020204" pitchFamily="34" charset="0"/>
              <a:buChar char="•"/>
            </a:pPr>
            <a:endParaRPr lang="en-US" sz="2000" dirty="0"/>
          </a:p>
          <a:p>
            <a:pPr marL="285750" indent="-285750">
              <a:lnSpc>
                <a:spcPct val="90000"/>
              </a:lnSpc>
              <a:buFont typeface="Arial" panose="020B0604020202020204" pitchFamily="34" charset="0"/>
              <a:buChar char="•"/>
            </a:pPr>
            <a:r>
              <a:rPr lang="en-US" sz="2000" dirty="0"/>
              <a:t>Provide and maintain the required number and type of fire extinguishers in construction areas and temporary storage areas</a:t>
            </a:r>
            <a:r>
              <a:rPr lang="en-US" sz="2000" dirty="0" smtClean="0"/>
              <a:t>.</a:t>
            </a:r>
          </a:p>
          <a:p>
            <a:pPr marL="285750" indent="-285750">
              <a:lnSpc>
                <a:spcPct val="90000"/>
              </a:lnSpc>
              <a:buFont typeface="Arial" panose="020B0604020202020204" pitchFamily="34" charset="0"/>
              <a:buChar char="•"/>
            </a:pPr>
            <a:endParaRPr lang="en-US" sz="2000" dirty="0"/>
          </a:p>
          <a:p>
            <a:pPr marL="285750" indent="-285750">
              <a:lnSpc>
                <a:spcPct val="90000"/>
              </a:lnSpc>
              <a:buFont typeface="Arial" panose="020B0604020202020204" pitchFamily="34" charset="0"/>
              <a:buChar char="•"/>
            </a:pPr>
            <a:r>
              <a:rPr lang="en-US" sz="2000" dirty="0"/>
              <a:t>Provide documentation of hourly fire watch when fire alarm impairments last 4 or more hours in a 24-hour </a:t>
            </a:r>
            <a:r>
              <a:rPr lang="en-US" sz="2000" dirty="0" smtClean="0"/>
              <a:t>period</a:t>
            </a:r>
            <a:r>
              <a:rPr lang="en-US" sz="2000" dirty="0"/>
              <a:t> </a:t>
            </a:r>
            <a:r>
              <a:rPr lang="en-US" sz="2000" dirty="0" smtClean="0"/>
              <a:t>and sprinkler system is out of service 8 hours or more in a 24-hour period.</a:t>
            </a:r>
          </a:p>
          <a:p>
            <a:pPr marL="285750" indent="-285750">
              <a:lnSpc>
                <a:spcPct val="90000"/>
              </a:lnSpc>
              <a:buFont typeface="Arial" panose="020B0604020202020204" pitchFamily="34" charset="0"/>
              <a:buChar char="•"/>
            </a:pPr>
            <a:endParaRPr lang="en-US" sz="2000" dirty="0"/>
          </a:p>
          <a:p>
            <a:pPr marL="285750" indent="-285750">
              <a:lnSpc>
                <a:spcPct val="90000"/>
              </a:lnSpc>
              <a:buFont typeface="Arial" panose="020B0604020202020204" pitchFamily="34" charset="0"/>
              <a:buChar char="•"/>
            </a:pPr>
            <a:r>
              <a:rPr lang="en-US" sz="2000" dirty="0"/>
              <a:t>Maintain fire watch for at least 30 minutes following hot work.</a:t>
            </a:r>
          </a:p>
        </p:txBody>
      </p:sp>
    </p:spTree>
    <p:extLst>
      <p:ext uri="{BB962C8B-B14F-4D97-AF65-F5344CB8AC3E}">
        <p14:creationId xmlns:p14="http://schemas.microsoft.com/office/powerpoint/2010/main" val="704462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6611" y="122443"/>
            <a:ext cx="8340745" cy="646331"/>
          </a:xfrm>
          <a:prstGeom prst="rect">
            <a:avLst/>
          </a:prstGeom>
        </p:spPr>
        <p:txBody>
          <a:bodyPr wrap="none">
            <a:spAutoFit/>
          </a:bodyPr>
          <a:lstStyle/>
          <a:p>
            <a:r>
              <a:rPr lang="en-US" sz="3600" b="1" smtClean="0"/>
              <a:t>Project Safety – Emergency Planning</a:t>
            </a:r>
            <a:endParaRPr lang="en-US" sz="3600" dirty="0"/>
          </a:p>
        </p:txBody>
      </p:sp>
      <p:sp>
        <p:nvSpPr>
          <p:cNvPr id="3" name="Rectangle 2"/>
          <p:cNvSpPr/>
          <p:nvPr/>
        </p:nvSpPr>
        <p:spPr>
          <a:xfrm>
            <a:off x="2126611" y="1572736"/>
            <a:ext cx="8211127" cy="2308324"/>
          </a:xfrm>
          <a:prstGeom prst="rect">
            <a:avLst/>
          </a:prstGeom>
        </p:spPr>
        <p:txBody>
          <a:bodyPr wrap="square">
            <a:spAutoFit/>
          </a:bodyPr>
          <a:lstStyle/>
          <a:p>
            <a:pPr marL="285750" indent="-285750">
              <a:buFont typeface="Arial" panose="020B0604020202020204" pitchFamily="34" charset="0"/>
              <a:buChar char="•"/>
            </a:pPr>
            <a:r>
              <a:rPr lang="en-US" sz="2400" dirty="0"/>
              <a:t>Emergency contacts and procedures must be posted and reviewed with all workers</a:t>
            </a:r>
            <a:r>
              <a:rPr lang="en-US" sz="2400" dirty="0" smtClean="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Orient contractors to project-specific emergency measures and procedures.  Post the information in the work site.</a:t>
            </a:r>
          </a:p>
        </p:txBody>
      </p:sp>
    </p:spTree>
    <p:extLst>
      <p:ext uri="{BB962C8B-B14F-4D97-AF65-F5344CB8AC3E}">
        <p14:creationId xmlns:p14="http://schemas.microsoft.com/office/powerpoint/2010/main" val="2085967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0744" y="113206"/>
            <a:ext cx="8366393" cy="646331"/>
          </a:xfrm>
          <a:prstGeom prst="rect">
            <a:avLst/>
          </a:prstGeom>
        </p:spPr>
        <p:txBody>
          <a:bodyPr wrap="none">
            <a:spAutoFit/>
          </a:bodyPr>
          <a:lstStyle/>
          <a:p>
            <a:r>
              <a:rPr lang="en-US" sz="3600" b="1" dirty="0"/>
              <a:t>Personal Protective Equipment (PPE)</a:t>
            </a:r>
            <a:endParaRPr lang="en-US" sz="3600" dirty="0"/>
          </a:p>
        </p:txBody>
      </p:sp>
      <p:sp>
        <p:nvSpPr>
          <p:cNvPr id="3" name="Rectangle 2"/>
          <p:cNvSpPr/>
          <p:nvPr/>
        </p:nvSpPr>
        <p:spPr>
          <a:xfrm>
            <a:off x="1750744" y="1757492"/>
            <a:ext cx="7666182" cy="2456057"/>
          </a:xfrm>
          <a:prstGeom prst="rect">
            <a:avLst/>
          </a:prstGeom>
        </p:spPr>
        <p:txBody>
          <a:bodyPr wrap="square">
            <a:spAutoFit/>
          </a:bodyPr>
          <a:lstStyle/>
          <a:p>
            <a:pPr marL="609600" indent="-609600">
              <a:lnSpc>
                <a:spcPct val="80000"/>
              </a:lnSpc>
              <a:buFont typeface="Arial" panose="020B0604020202020204" pitchFamily="34" charset="0"/>
              <a:buChar char="•"/>
            </a:pPr>
            <a:r>
              <a:rPr lang="en-US" sz="2400" dirty="0"/>
              <a:t>Each contractor should follow the established protocols for determining the type and proper use of personal protective equipment (PPE</a:t>
            </a:r>
            <a:r>
              <a:rPr lang="en-US" sz="2400" dirty="0" smtClean="0"/>
              <a:t>).</a:t>
            </a:r>
          </a:p>
          <a:p>
            <a:pPr marL="609600" indent="-609600">
              <a:lnSpc>
                <a:spcPct val="80000"/>
              </a:lnSpc>
              <a:buFont typeface="Arial" panose="020B0604020202020204" pitchFamily="34" charset="0"/>
              <a:buChar char="•"/>
            </a:pPr>
            <a:endParaRPr lang="en-US" sz="2400" dirty="0"/>
          </a:p>
          <a:p>
            <a:pPr marL="609600" indent="-609600">
              <a:lnSpc>
                <a:spcPct val="80000"/>
              </a:lnSpc>
              <a:buFont typeface="Arial" panose="020B0604020202020204" pitchFamily="34" charset="0"/>
              <a:buChar char="•"/>
            </a:pPr>
            <a:r>
              <a:rPr lang="en-US" sz="2400" dirty="0"/>
              <a:t>A </a:t>
            </a:r>
            <a:r>
              <a:rPr lang="en-US" sz="2400" b="1" dirty="0"/>
              <a:t>hazard assessment </a:t>
            </a:r>
            <a:r>
              <a:rPr lang="en-US" sz="2400" dirty="0"/>
              <a:t>should be performed by the contractor to determine what PPE will be used. When new work or hazards are introduced into the worksite, a reassessment should be performed.</a:t>
            </a:r>
          </a:p>
        </p:txBody>
      </p:sp>
    </p:spTree>
    <p:extLst>
      <p:ext uri="{BB962C8B-B14F-4D97-AF65-F5344CB8AC3E}">
        <p14:creationId xmlns:p14="http://schemas.microsoft.com/office/powerpoint/2010/main" val="641809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 y="195865"/>
            <a:ext cx="12025745" cy="646331"/>
          </a:xfrm>
          <a:prstGeom prst="rect">
            <a:avLst/>
          </a:prstGeom>
        </p:spPr>
        <p:txBody>
          <a:bodyPr wrap="square">
            <a:spAutoFit/>
          </a:bodyPr>
          <a:lstStyle/>
          <a:p>
            <a:pPr algn="ctr"/>
            <a:r>
              <a:rPr lang="en-US" sz="3600" b="1" dirty="0"/>
              <a:t>Lancaster General Hospital</a:t>
            </a:r>
            <a:endParaRPr lang="en-US"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65" t="3501" b="12727"/>
          <a:stretch/>
        </p:blipFill>
        <p:spPr>
          <a:xfrm>
            <a:off x="914400" y="1073572"/>
            <a:ext cx="7028872" cy="4721339"/>
          </a:xfrm>
          <a:prstGeom prst="rect">
            <a:avLst/>
          </a:prstGeom>
        </p:spPr>
      </p:pic>
      <p:pic>
        <p:nvPicPr>
          <p:cNvPr id="5" name="Picture 6" descr="OSHA VPP Logo"/>
          <p:cNvPicPr>
            <a:picLocks noChangeAspect="1" noChangeArrowheads="1"/>
          </p:cNvPicPr>
          <p:nvPr/>
        </p:nvPicPr>
        <p:blipFill>
          <a:blip r:embed="rId4" cstate="print"/>
          <a:srcRect/>
          <a:stretch>
            <a:fillRect/>
          </a:stretch>
        </p:blipFill>
        <p:spPr bwMode="auto">
          <a:xfrm>
            <a:off x="8804564" y="2685734"/>
            <a:ext cx="2713038" cy="1497013"/>
          </a:xfrm>
          <a:prstGeom prst="rect">
            <a:avLst/>
          </a:prstGeom>
          <a:noFill/>
          <a:ln w="9525">
            <a:noFill/>
            <a:miter lim="800000"/>
            <a:headEnd/>
            <a:tailEnd/>
          </a:ln>
        </p:spPr>
      </p:pic>
    </p:spTree>
    <p:extLst>
      <p:ext uri="{BB962C8B-B14F-4D97-AF65-F5344CB8AC3E}">
        <p14:creationId xmlns:p14="http://schemas.microsoft.com/office/powerpoint/2010/main" val="28707811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9197" y="140916"/>
            <a:ext cx="5604932" cy="646331"/>
          </a:xfrm>
          <a:prstGeom prst="rect">
            <a:avLst/>
          </a:prstGeom>
        </p:spPr>
        <p:txBody>
          <a:bodyPr wrap="none">
            <a:spAutoFit/>
          </a:bodyPr>
          <a:lstStyle/>
          <a:p>
            <a:r>
              <a:rPr lang="en-US" sz="3600" b="1" dirty="0"/>
              <a:t>PPE Hazard Assessment</a:t>
            </a:r>
            <a:endParaRPr lang="en-US" sz="3600" dirty="0"/>
          </a:p>
        </p:txBody>
      </p:sp>
      <p:sp>
        <p:nvSpPr>
          <p:cNvPr id="3" name="Rectangle 2"/>
          <p:cNvSpPr/>
          <p:nvPr/>
        </p:nvSpPr>
        <p:spPr>
          <a:xfrm>
            <a:off x="2075517" y="1228437"/>
            <a:ext cx="7592291" cy="4228850"/>
          </a:xfrm>
          <a:prstGeom prst="rect">
            <a:avLst/>
          </a:prstGeom>
        </p:spPr>
        <p:txBody>
          <a:bodyPr wrap="square">
            <a:spAutoFit/>
          </a:bodyPr>
          <a:lstStyle/>
          <a:p>
            <a:pPr marL="566738" indent="-533400">
              <a:lnSpc>
                <a:spcPct val="80000"/>
              </a:lnSpc>
              <a:buFont typeface="Arial" panose="020B0604020202020204" pitchFamily="34" charset="0"/>
              <a:buChar char="•"/>
            </a:pPr>
            <a:r>
              <a:rPr lang="en-US" sz="2400" b="1" dirty="0"/>
              <a:t>Eye and face protection </a:t>
            </a:r>
            <a:r>
              <a:rPr lang="en-US" sz="2400" dirty="0"/>
              <a:t>shall be used when employees are exposed to activities such as flying debris and dust particles, chemical vapors and chemical splashes, and welding</a:t>
            </a:r>
            <a:r>
              <a:rPr lang="en-US" sz="2400" dirty="0" smtClean="0"/>
              <a:t>.</a:t>
            </a:r>
          </a:p>
          <a:p>
            <a:pPr marL="566738" indent="-533400">
              <a:lnSpc>
                <a:spcPct val="80000"/>
              </a:lnSpc>
              <a:buFont typeface="Arial" panose="020B0604020202020204" pitchFamily="34" charset="0"/>
              <a:buChar char="•"/>
            </a:pPr>
            <a:endParaRPr lang="en-US" sz="2400" dirty="0"/>
          </a:p>
          <a:p>
            <a:pPr marL="566738" indent="-533400">
              <a:lnSpc>
                <a:spcPct val="80000"/>
              </a:lnSpc>
              <a:buFont typeface="Arial" panose="020B0604020202020204" pitchFamily="34" charset="0"/>
              <a:buChar char="•"/>
            </a:pPr>
            <a:r>
              <a:rPr lang="en-US" sz="2400" b="1" dirty="0"/>
              <a:t>Head protection </a:t>
            </a:r>
            <a:r>
              <a:rPr lang="en-US" sz="2400" dirty="0"/>
              <a:t>shall be used when there are hazards from falling or fixed objects</a:t>
            </a:r>
            <a:r>
              <a:rPr lang="en-US" sz="2400" dirty="0" smtClean="0"/>
              <a:t>.</a:t>
            </a:r>
          </a:p>
          <a:p>
            <a:pPr marL="566738" indent="-533400">
              <a:lnSpc>
                <a:spcPct val="80000"/>
              </a:lnSpc>
              <a:buFont typeface="Arial" panose="020B0604020202020204" pitchFamily="34" charset="0"/>
              <a:buChar char="•"/>
            </a:pPr>
            <a:endParaRPr lang="en-US" sz="2400" dirty="0"/>
          </a:p>
          <a:p>
            <a:pPr marL="566738" indent="-533400">
              <a:lnSpc>
                <a:spcPct val="80000"/>
              </a:lnSpc>
              <a:buFont typeface="Arial" panose="020B0604020202020204" pitchFamily="34" charset="0"/>
              <a:buChar char="•"/>
            </a:pPr>
            <a:r>
              <a:rPr lang="en-US" sz="2400" b="1" dirty="0"/>
              <a:t>Respiratory protection </a:t>
            </a:r>
            <a:r>
              <a:rPr lang="en-US" sz="2400" dirty="0"/>
              <a:t>shall be worn if an exposure to respiratory hazards exist</a:t>
            </a:r>
            <a:r>
              <a:rPr lang="en-US" sz="2400" dirty="0" smtClean="0"/>
              <a:t>.</a:t>
            </a:r>
          </a:p>
          <a:p>
            <a:pPr marL="566738" indent="-533400">
              <a:lnSpc>
                <a:spcPct val="80000"/>
              </a:lnSpc>
              <a:buFont typeface="Arial" panose="020B0604020202020204" pitchFamily="34" charset="0"/>
              <a:buChar char="•"/>
            </a:pPr>
            <a:endParaRPr lang="en-US" sz="2400" dirty="0"/>
          </a:p>
          <a:p>
            <a:pPr marL="566738" indent="-533400">
              <a:lnSpc>
                <a:spcPct val="80000"/>
              </a:lnSpc>
              <a:buFont typeface="Arial" panose="020B0604020202020204" pitchFamily="34" charset="0"/>
              <a:buChar char="•"/>
            </a:pPr>
            <a:r>
              <a:rPr lang="en-US" sz="2400" b="1" dirty="0"/>
              <a:t>Hearing protection </a:t>
            </a:r>
            <a:r>
              <a:rPr lang="en-US" sz="2400" dirty="0"/>
              <a:t>shall be worn if noise levels reach hazardous levels and/or if exposed to high noise levels for prolonged periods of time.</a:t>
            </a:r>
          </a:p>
        </p:txBody>
      </p:sp>
    </p:spTree>
    <p:extLst>
      <p:ext uri="{BB962C8B-B14F-4D97-AF65-F5344CB8AC3E}">
        <p14:creationId xmlns:p14="http://schemas.microsoft.com/office/powerpoint/2010/main" val="600596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416" y="122443"/>
            <a:ext cx="5604932" cy="646331"/>
          </a:xfrm>
          <a:prstGeom prst="rect">
            <a:avLst/>
          </a:prstGeom>
        </p:spPr>
        <p:txBody>
          <a:bodyPr wrap="none">
            <a:spAutoFit/>
          </a:bodyPr>
          <a:lstStyle/>
          <a:p>
            <a:r>
              <a:rPr lang="en-US" sz="3600" b="1" dirty="0"/>
              <a:t>PPE Hazard Assessment</a:t>
            </a:r>
            <a:endParaRPr lang="en-US" sz="3600" dirty="0"/>
          </a:p>
        </p:txBody>
      </p:sp>
      <p:sp>
        <p:nvSpPr>
          <p:cNvPr id="3" name="Rectangle 2"/>
          <p:cNvSpPr/>
          <p:nvPr/>
        </p:nvSpPr>
        <p:spPr>
          <a:xfrm>
            <a:off x="1743009" y="1102237"/>
            <a:ext cx="7961745" cy="4228850"/>
          </a:xfrm>
          <a:prstGeom prst="rect">
            <a:avLst/>
          </a:prstGeom>
        </p:spPr>
        <p:txBody>
          <a:bodyPr wrap="square">
            <a:spAutoFit/>
          </a:bodyPr>
          <a:lstStyle/>
          <a:p>
            <a:pPr marL="566738" indent="-533400">
              <a:lnSpc>
                <a:spcPct val="80000"/>
              </a:lnSpc>
              <a:buFont typeface="Arial" panose="020B0604020202020204" pitchFamily="34" charset="0"/>
              <a:buChar char="•"/>
            </a:pPr>
            <a:r>
              <a:rPr lang="en-US" sz="2400" b="1" dirty="0"/>
              <a:t>Fall protection measures</a:t>
            </a:r>
            <a:r>
              <a:rPr lang="en-US" sz="2400" dirty="0"/>
              <a:t>, including temporary railing and fall arrest equipment must be used in accordance with OSHA requirement, including when working within 15 feet of unprotected edges, greater than 4 feet above the next working surface. </a:t>
            </a:r>
          </a:p>
          <a:p>
            <a:pPr marL="1004888" lvl="1" indent="-533400">
              <a:lnSpc>
                <a:spcPct val="80000"/>
              </a:lnSpc>
              <a:buFont typeface="Arial" panose="020B0604020202020204" pitchFamily="34" charset="0"/>
              <a:buChar char="•"/>
            </a:pPr>
            <a:r>
              <a:rPr lang="en-US" sz="2400" dirty="0"/>
              <a:t>Railings must be at least 42” high and able to withstand 200# of applied force</a:t>
            </a:r>
            <a:r>
              <a:rPr lang="en-US" sz="2400" dirty="0" smtClean="0"/>
              <a:t>.</a:t>
            </a:r>
          </a:p>
          <a:p>
            <a:pPr marL="1004888" lvl="1" indent="-533400">
              <a:lnSpc>
                <a:spcPct val="80000"/>
              </a:lnSpc>
              <a:buFont typeface="Arial" panose="020B0604020202020204" pitchFamily="34" charset="0"/>
              <a:buChar char="•"/>
            </a:pPr>
            <a:endParaRPr lang="en-US" sz="2400" dirty="0"/>
          </a:p>
          <a:p>
            <a:pPr marL="566738" indent="-533400">
              <a:lnSpc>
                <a:spcPct val="80000"/>
              </a:lnSpc>
              <a:buFont typeface="Arial" panose="020B0604020202020204" pitchFamily="34" charset="0"/>
              <a:buChar char="•"/>
            </a:pPr>
            <a:r>
              <a:rPr lang="en-US" sz="2400" b="1" dirty="0"/>
              <a:t>Foot protection </a:t>
            </a:r>
            <a:r>
              <a:rPr lang="en-US" sz="2400" dirty="0"/>
              <a:t>shall be used when hazards exist from falling or rolling objects, punctures, or cuts</a:t>
            </a:r>
            <a:r>
              <a:rPr lang="en-US" sz="2400" dirty="0" smtClean="0"/>
              <a:t>.</a:t>
            </a:r>
          </a:p>
          <a:p>
            <a:pPr marL="566738" indent="-533400">
              <a:lnSpc>
                <a:spcPct val="80000"/>
              </a:lnSpc>
              <a:buFont typeface="Arial" panose="020B0604020202020204" pitchFamily="34" charset="0"/>
              <a:buChar char="•"/>
            </a:pPr>
            <a:endParaRPr lang="en-US" sz="2400" dirty="0"/>
          </a:p>
          <a:p>
            <a:pPr marL="566738" indent="-533400">
              <a:lnSpc>
                <a:spcPct val="80000"/>
              </a:lnSpc>
              <a:buFont typeface="Arial" panose="020B0604020202020204" pitchFamily="34" charset="0"/>
              <a:buChar char="•"/>
            </a:pPr>
            <a:r>
              <a:rPr lang="en-US" sz="2400" b="1" dirty="0"/>
              <a:t>Hand protection </a:t>
            </a:r>
            <a:r>
              <a:rPr lang="en-US" sz="2400" dirty="0"/>
              <a:t>shall be used when hazards exist from chemical use, blood bodily fluid exposure, cuts, and burns.</a:t>
            </a:r>
          </a:p>
        </p:txBody>
      </p:sp>
    </p:spTree>
    <p:extLst>
      <p:ext uri="{BB962C8B-B14F-4D97-AF65-F5344CB8AC3E}">
        <p14:creationId xmlns:p14="http://schemas.microsoft.com/office/powerpoint/2010/main" val="2963382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146" y="251799"/>
            <a:ext cx="11748653" cy="646331"/>
          </a:xfrm>
          <a:prstGeom prst="rect">
            <a:avLst/>
          </a:prstGeom>
        </p:spPr>
        <p:txBody>
          <a:bodyPr wrap="square">
            <a:spAutoFit/>
          </a:bodyPr>
          <a:lstStyle/>
          <a:p>
            <a:r>
              <a:rPr lang="en-US" sz="3600" b="1" dirty="0"/>
              <a:t>Building Life Safety Systems </a:t>
            </a:r>
            <a:r>
              <a:rPr lang="en-US" sz="3600" b="1" dirty="0" smtClean="0"/>
              <a:t>and </a:t>
            </a:r>
            <a:r>
              <a:rPr lang="en-US" sz="3600" b="1" dirty="0"/>
              <a:t>Features Include:</a:t>
            </a:r>
            <a:endParaRPr lang="en-US" sz="3600" dirty="0"/>
          </a:p>
        </p:txBody>
      </p:sp>
      <p:sp>
        <p:nvSpPr>
          <p:cNvPr id="3" name="Rectangle 2"/>
          <p:cNvSpPr/>
          <p:nvPr/>
        </p:nvSpPr>
        <p:spPr>
          <a:xfrm>
            <a:off x="1154546" y="1812928"/>
            <a:ext cx="5440218" cy="2677656"/>
          </a:xfrm>
          <a:prstGeom prst="rect">
            <a:avLst/>
          </a:prstGeom>
        </p:spPr>
        <p:txBody>
          <a:bodyPr wrap="square">
            <a:spAutoFit/>
          </a:bodyPr>
          <a:lstStyle/>
          <a:p>
            <a:pPr marL="285750" indent="-285750">
              <a:buFont typeface="Arial" panose="020B0604020202020204" pitchFamily="34" charset="0"/>
              <a:buChar char="•"/>
            </a:pPr>
            <a:r>
              <a:rPr lang="en-US" sz="2400" dirty="0"/>
              <a:t>Fire Alarm System</a:t>
            </a:r>
          </a:p>
          <a:p>
            <a:pPr marL="285750" indent="-285750">
              <a:buFont typeface="Arial" panose="020B0604020202020204" pitchFamily="34" charset="0"/>
              <a:buChar char="•"/>
            </a:pPr>
            <a:r>
              <a:rPr lang="en-US" sz="2400" dirty="0"/>
              <a:t>Emergency Egress Pathways and Discharge Points (hallways and stair towers)</a:t>
            </a:r>
          </a:p>
          <a:p>
            <a:pPr marL="285750" indent="-285750">
              <a:buFont typeface="Arial" panose="020B0604020202020204" pitchFamily="34" charset="0"/>
              <a:buChar char="•"/>
            </a:pPr>
            <a:r>
              <a:rPr lang="en-US" sz="2400" dirty="0"/>
              <a:t>Sprinkler System</a:t>
            </a:r>
          </a:p>
          <a:p>
            <a:pPr marL="285750" indent="-285750">
              <a:buFont typeface="Arial" panose="020B0604020202020204" pitchFamily="34" charset="0"/>
              <a:buChar char="•"/>
            </a:pPr>
            <a:r>
              <a:rPr lang="en-US" sz="2400" dirty="0"/>
              <a:t>Smoke &amp; Fire Doors</a:t>
            </a:r>
          </a:p>
          <a:p>
            <a:pPr marL="285750" indent="-285750">
              <a:buFont typeface="Arial" panose="020B0604020202020204" pitchFamily="34" charset="0"/>
              <a:buChar char="•"/>
            </a:pPr>
            <a:r>
              <a:rPr lang="en-US" sz="2400" dirty="0"/>
              <a:t>Smoke &amp; Fire Barriers</a:t>
            </a:r>
          </a:p>
        </p:txBody>
      </p:sp>
      <p:pic>
        <p:nvPicPr>
          <p:cNvPr id="4" name="Picture 5" descr="Egress Defined Sign"/>
          <p:cNvPicPr>
            <a:picLocks noChangeAspect="1" noChangeArrowheads="1"/>
          </p:cNvPicPr>
          <p:nvPr/>
        </p:nvPicPr>
        <p:blipFill>
          <a:blip r:embed="rId2" cstate="print"/>
          <a:srcRect/>
          <a:stretch>
            <a:fillRect/>
          </a:stretch>
        </p:blipFill>
        <p:spPr>
          <a:xfrm>
            <a:off x="7755082" y="1957956"/>
            <a:ext cx="3581400" cy="2387600"/>
          </a:xfrm>
          <a:prstGeom prst="rect">
            <a:avLst/>
          </a:prstGeom>
        </p:spPr>
      </p:pic>
    </p:spTree>
    <p:extLst>
      <p:ext uri="{BB962C8B-B14F-4D97-AF65-F5344CB8AC3E}">
        <p14:creationId xmlns:p14="http://schemas.microsoft.com/office/powerpoint/2010/main" val="884012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3942" y="140916"/>
            <a:ext cx="7981672" cy="646331"/>
          </a:xfrm>
          <a:prstGeom prst="rect">
            <a:avLst/>
          </a:prstGeom>
        </p:spPr>
        <p:txBody>
          <a:bodyPr wrap="none">
            <a:spAutoFit/>
          </a:bodyPr>
          <a:lstStyle/>
          <a:p>
            <a:r>
              <a:rPr lang="en-US" sz="3600" b="1" smtClean="0"/>
              <a:t>Interim Life Safety Measures (ILSM)</a:t>
            </a:r>
            <a:endParaRPr lang="en-US" sz="3600" dirty="0"/>
          </a:p>
        </p:txBody>
      </p:sp>
      <p:sp>
        <p:nvSpPr>
          <p:cNvPr id="3" name="Rectangle 2"/>
          <p:cNvSpPr/>
          <p:nvPr/>
        </p:nvSpPr>
        <p:spPr>
          <a:xfrm>
            <a:off x="2003942" y="1450109"/>
            <a:ext cx="8063345" cy="3539430"/>
          </a:xfrm>
          <a:prstGeom prst="rect">
            <a:avLst/>
          </a:prstGeom>
        </p:spPr>
        <p:txBody>
          <a:bodyPr wrap="square">
            <a:spAutoFit/>
          </a:bodyPr>
          <a:lstStyle/>
          <a:p>
            <a:pPr marL="285750" indent="-285750">
              <a:buFont typeface="Arial" panose="020B0604020202020204" pitchFamily="34" charset="0"/>
              <a:buChar char="•"/>
            </a:pPr>
            <a:r>
              <a:rPr lang="en-US" sz="2800" dirty="0"/>
              <a:t>Life safety deficiencies occur when any facility activity temporarily compromises fire and life safety system or feature</a:t>
            </a:r>
            <a:r>
              <a:rPr lang="en-US" sz="2800" dirty="0" smtClean="0"/>
              <a: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When life safety deficiencies exist interim measures or actions must be taken to temporarily reduce the hazard posed by life safety deficiencies.</a:t>
            </a:r>
          </a:p>
        </p:txBody>
      </p:sp>
    </p:spTree>
    <p:extLst>
      <p:ext uri="{BB962C8B-B14F-4D97-AF65-F5344CB8AC3E}">
        <p14:creationId xmlns:p14="http://schemas.microsoft.com/office/powerpoint/2010/main" val="40160571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246" y="177861"/>
            <a:ext cx="8186857" cy="646331"/>
          </a:xfrm>
          <a:prstGeom prst="rect">
            <a:avLst/>
          </a:prstGeom>
        </p:spPr>
        <p:txBody>
          <a:bodyPr wrap="none">
            <a:spAutoFit/>
          </a:bodyPr>
          <a:lstStyle/>
          <a:p>
            <a:r>
              <a:rPr lang="en-US" sz="3600" b="1" smtClean="0"/>
              <a:t>Examples of Life Safety Deficiencies</a:t>
            </a:r>
            <a:endParaRPr lang="en-US" sz="3600" dirty="0"/>
          </a:p>
        </p:txBody>
      </p:sp>
      <p:sp>
        <p:nvSpPr>
          <p:cNvPr id="3" name="Rectangle 2"/>
          <p:cNvSpPr/>
          <p:nvPr/>
        </p:nvSpPr>
        <p:spPr>
          <a:xfrm>
            <a:off x="2235200" y="1679014"/>
            <a:ext cx="7915564" cy="3582519"/>
          </a:xfrm>
          <a:prstGeom prst="rect">
            <a:avLst/>
          </a:prstGeom>
        </p:spPr>
        <p:txBody>
          <a:bodyPr wrap="square">
            <a:spAutoFit/>
          </a:bodyPr>
          <a:lstStyle/>
          <a:p>
            <a:pPr marL="285750" indent="-285750">
              <a:lnSpc>
                <a:spcPct val="90000"/>
              </a:lnSpc>
              <a:buFont typeface="Arial" panose="020B0604020202020204" pitchFamily="34" charset="0"/>
              <a:buChar char="•"/>
            </a:pPr>
            <a:r>
              <a:rPr lang="en-US" sz="2800" dirty="0"/>
              <a:t>A temporary construction barrier in an emergency exit </a:t>
            </a:r>
            <a:r>
              <a:rPr lang="en-US" sz="2800" dirty="0" smtClean="0"/>
              <a:t>hallway</a:t>
            </a:r>
          </a:p>
          <a:p>
            <a:pPr marL="285750" indent="-285750">
              <a:lnSpc>
                <a:spcPct val="90000"/>
              </a:lnSpc>
              <a:buFont typeface="Arial" panose="020B0604020202020204" pitchFamily="34" charset="0"/>
              <a:buChar char="•"/>
            </a:pPr>
            <a:endParaRPr lang="en-US" sz="2800" dirty="0"/>
          </a:p>
          <a:p>
            <a:pPr marL="285750" indent="-285750">
              <a:lnSpc>
                <a:spcPct val="90000"/>
              </a:lnSpc>
              <a:buFont typeface="Arial" panose="020B0604020202020204" pitchFamily="34" charset="0"/>
              <a:buChar char="•"/>
            </a:pPr>
            <a:r>
              <a:rPr lang="en-US" sz="2800" dirty="0"/>
              <a:t>A portion of the sprinkler system is shut down for several hours to re-rout a sprinkler </a:t>
            </a:r>
            <a:r>
              <a:rPr lang="en-US" sz="2800" dirty="0" smtClean="0"/>
              <a:t>line</a:t>
            </a:r>
          </a:p>
          <a:p>
            <a:pPr marL="285750" indent="-285750">
              <a:lnSpc>
                <a:spcPct val="90000"/>
              </a:lnSpc>
              <a:buFont typeface="Arial" panose="020B0604020202020204" pitchFamily="34" charset="0"/>
              <a:buChar char="•"/>
            </a:pPr>
            <a:endParaRPr lang="en-US" sz="2800" dirty="0"/>
          </a:p>
          <a:p>
            <a:pPr marL="285750" indent="-285750">
              <a:lnSpc>
                <a:spcPct val="90000"/>
              </a:lnSpc>
              <a:buFont typeface="Arial" panose="020B0604020202020204" pitchFamily="34" charset="0"/>
              <a:buChar char="•"/>
            </a:pPr>
            <a:r>
              <a:rPr lang="en-US" sz="2800" dirty="0"/>
              <a:t>A temporary entrance to the Emergency Department or Triage Department is built to accommodate a facility project</a:t>
            </a:r>
          </a:p>
        </p:txBody>
      </p:sp>
    </p:spTree>
    <p:extLst>
      <p:ext uri="{BB962C8B-B14F-4D97-AF65-F5344CB8AC3E}">
        <p14:creationId xmlns:p14="http://schemas.microsoft.com/office/powerpoint/2010/main" val="1952670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3618" y="187098"/>
            <a:ext cx="5955476" cy="646331"/>
          </a:xfrm>
          <a:prstGeom prst="rect">
            <a:avLst/>
          </a:prstGeom>
        </p:spPr>
        <p:txBody>
          <a:bodyPr wrap="none">
            <a:spAutoFit/>
          </a:bodyPr>
          <a:lstStyle/>
          <a:p>
            <a:r>
              <a:rPr lang="en-US" sz="3600" b="1" dirty="0">
                <a:latin typeface="Futura Lt BT"/>
              </a:rPr>
              <a:t>Contractor Daily Checklist</a:t>
            </a:r>
            <a:endParaRPr lang="en-US" sz="3600" dirty="0"/>
          </a:p>
        </p:txBody>
      </p:sp>
      <p:sp>
        <p:nvSpPr>
          <p:cNvPr id="3" name="Rectangle 2"/>
          <p:cNvSpPr/>
          <p:nvPr/>
        </p:nvSpPr>
        <p:spPr>
          <a:xfrm>
            <a:off x="2523356" y="1101747"/>
            <a:ext cx="6096000" cy="4524315"/>
          </a:xfrm>
          <a:prstGeom prst="rect">
            <a:avLst/>
          </a:prstGeom>
        </p:spPr>
        <p:txBody>
          <a:bodyPr>
            <a:spAutoFit/>
          </a:bodyPr>
          <a:lstStyle/>
          <a:p>
            <a:pPr marL="285750" indent="-285750">
              <a:lnSpc>
                <a:spcPct val="80000"/>
              </a:lnSpc>
              <a:buFont typeface="Arial" panose="020B0604020202020204" pitchFamily="34" charset="0"/>
              <a:buChar char="•"/>
            </a:pPr>
            <a:r>
              <a:rPr lang="en-US" sz="2400" dirty="0"/>
              <a:t>Are exits readily accessible</a:t>
            </a:r>
            <a:r>
              <a:rPr lang="en-US" sz="2400" dirty="0" smtClean="0"/>
              <a:t>?</a:t>
            </a:r>
          </a:p>
          <a:p>
            <a:pPr marL="285750" indent="-285750">
              <a:lnSpc>
                <a:spcPct val="80000"/>
              </a:lnSpc>
              <a:buFont typeface="Arial" panose="020B0604020202020204" pitchFamily="34" charset="0"/>
              <a:buChar char="•"/>
            </a:pPr>
            <a:endParaRPr lang="en-US" sz="2400" dirty="0"/>
          </a:p>
          <a:p>
            <a:pPr marL="285750" indent="-285750">
              <a:lnSpc>
                <a:spcPct val="80000"/>
              </a:lnSpc>
              <a:buFont typeface="Arial" panose="020B0604020202020204" pitchFamily="34" charset="0"/>
              <a:buChar char="•"/>
            </a:pPr>
            <a:r>
              <a:rPr lang="en-US" sz="2400" dirty="0"/>
              <a:t>Are exit signs in place</a:t>
            </a:r>
            <a:r>
              <a:rPr lang="en-US" sz="2400" dirty="0" smtClean="0"/>
              <a:t>?</a:t>
            </a:r>
          </a:p>
          <a:p>
            <a:pPr marL="285750" indent="-285750">
              <a:lnSpc>
                <a:spcPct val="80000"/>
              </a:lnSpc>
              <a:buFont typeface="Arial" panose="020B0604020202020204" pitchFamily="34" charset="0"/>
              <a:buChar char="•"/>
            </a:pPr>
            <a:endParaRPr lang="en-US" sz="2400" dirty="0"/>
          </a:p>
          <a:p>
            <a:pPr marL="285750" indent="-285750">
              <a:lnSpc>
                <a:spcPct val="80000"/>
              </a:lnSpc>
              <a:buFont typeface="Arial" panose="020B0604020202020204" pitchFamily="34" charset="0"/>
              <a:buChar char="•"/>
            </a:pPr>
            <a:r>
              <a:rPr lang="en-US" sz="2400" dirty="0"/>
              <a:t>Are smoke detectors covered during construction and uncovered at the end of each shift</a:t>
            </a:r>
            <a:r>
              <a:rPr lang="en-US" sz="2400" dirty="0" smtClean="0"/>
              <a:t>?</a:t>
            </a:r>
          </a:p>
          <a:p>
            <a:pPr marL="285750" indent="-285750">
              <a:lnSpc>
                <a:spcPct val="80000"/>
              </a:lnSpc>
              <a:buFont typeface="Arial" panose="020B0604020202020204" pitchFamily="34" charset="0"/>
              <a:buChar char="•"/>
            </a:pPr>
            <a:endParaRPr lang="en-US" sz="2400" dirty="0"/>
          </a:p>
          <a:p>
            <a:pPr marL="285750" indent="-285750">
              <a:lnSpc>
                <a:spcPct val="80000"/>
              </a:lnSpc>
              <a:buFont typeface="Arial" panose="020B0604020202020204" pitchFamily="34" charset="0"/>
              <a:buChar char="•"/>
            </a:pPr>
            <a:r>
              <a:rPr lang="en-US" sz="2400" dirty="0"/>
              <a:t>Are temporary partitions smoke tight</a:t>
            </a:r>
            <a:r>
              <a:rPr lang="en-US" sz="2400" dirty="0" smtClean="0"/>
              <a:t>?</a:t>
            </a:r>
          </a:p>
          <a:p>
            <a:pPr marL="285750" indent="-285750">
              <a:lnSpc>
                <a:spcPct val="80000"/>
              </a:lnSpc>
              <a:buFont typeface="Arial" panose="020B0604020202020204" pitchFamily="34" charset="0"/>
              <a:buChar char="•"/>
            </a:pPr>
            <a:endParaRPr lang="en-US" sz="2400" dirty="0"/>
          </a:p>
          <a:p>
            <a:pPr marL="285750" indent="-285750">
              <a:lnSpc>
                <a:spcPct val="80000"/>
              </a:lnSpc>
              <a:buFont typeface="Arial" panose="020B0604020202020204" pitchFamily="34" charset="0"/>
              <a:buChar char="•"/>
            </a:pPr>
            <a:r>
              <a:rPr lang="en-US" sz="2400" dirty="0"/>
              <a:t>Are Hot Work permits in place</a:t>
            </a:r>
            <a:r>
              <a:rPr lang="en-US" sz="2400" dirty="0" smtClean="0"/>
              <a:t>?</a:t>
            </a:r>
          </a:p>
          <a:p>
            <a:pPr marL="285750" indent="-285750">
              <a:lnSpc>
                <a:spcPct val="80000"/>
              </a:lnSpc>
              <a:buFont typeface="Arial" panose="020B0604020202020204" pitchFamily="34" charset="0"/>
              <a:buChar char="•"/>
            </a:pPr>
            <a:endParaRPr lang="en-US" sz="2400" dirty="0"/>
          </a:p>
          <a:p>
            <a:pPr marL="285750" indent="-285750">
              <a:lnSpc>
                <a:spcPct val="80000"/>
              </a:lnSpc>
              <a:buFont typeface="Arial" panose="020B0604020202020204" pitchFamily="34" charset="0"/>
              <a:buChar char="•"/>
            </a:pPr>
            <a:r>
              <a:rPr lang="en-US" sz="2400" dirty="0"/>
              <a:t>Are fire extinguishers in place</a:t>
            </a:r>
            <a:r>
              <a:rPr lang="en-US" sz="2400" dirty="0" smtClean="0"/>
              <a:t>?</a:t>
            </a:r>
          </a:p>
          <a:p>
            <a:pPr marL="285750" indent="-285750">
              <a:lnSpc>
                <a:spcPct val="80000"/>
              </a:lnSpc>
              <a:buFont typeface="Arial" panose="020B0604020202020204" pitchFamily="34" charset="0"/>
              <a:buChar char="•"/>
            </a:pPr>
            <a:endParaRPr lang="en-US" sz="2400" dirty="0"/>
          </a:p>
          <a:p>
            <a:pPr marL="285750" indent="-285750">
              <a:lnSpc>
                <a:spcPct val="80000"/>
              </a:lnSpc>
              <a:buFont typeface="Arial" panose="020B0604020202020204" pitchFamily="34" charset="0"/>
              <a:buChar char="•"/>
            </a:pPr>
            <a:r>
              <a:rPr lang="en-US" sz="2400" dirty="0"/>
              <a:t>Is PPE being used by all contractors?</a:t>
            </a:r>
          </a:p>
        </p:txBody>
      </p:sp>
    </p:spTree>
    <p:extLst>
      <p:ext uri="{BB962C8B-B14F-4D97-AF65-F5344CB8AC3E}">
        <p14:creationId xmlns:p14="http://schemas.microsoft.com/office/powerpoint/2010/main" val="3806783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2169" y="150153"/>
            <a:ext cx="4485202" cy="646331"/>
          </a:xfrm>
          <a:prstGeom prst="rect">
            <a:avLst/>
          </a:prstGeom>
        </p:spPr>
        <p:txBody>
          <a:bodyPr wrap="none">
            <a:spAutoFit/>
          </a:bodyPr>
          <a:lstStyle/>
          <a:p>
            <a:r>
              <a:rPr lang="en-US" sz="3600" b="1" dirty="0"/>
              <a:t>Work Site Practices</a:t>
            </a:r>
            <a:endParaRPr lang="en-US" sz="3600" dirty="0"/>
          </a:p>
        </p:txBody>
      </p:sp>
      <p:pic>
        <p:nvPicPr>
          <p:cNvPr id="3" name="Content Placeholder 7" descr="HPIM0493.JPG"/>
          <p:cNvPicPr>
            <a:picLocks noChangeAspect="1"/>
          </p:cNvPicPr>
          <p:nvPr/>
        </p:nvPicPr>
        <p:blipFill>
          <a:blip r:embed="rId3" cstate="print"/>
          <a:srcRect/>
          <a:stretch>
            <a:fillRect/>
          </a:stretch>
        </p:blipFill>
        <p:spPr>
          <a:xfrm>
            <a:off x="1253064" y="990167"/>
            <a:ext cx="2399974" cy="3189288"/>
          </a:xfrm>
          <a:prstGeom prst="rect">
            <a:avLst/>
          </a:prstGeom>
        </p:spPr>
      </p:pic>
      <p:sp>
        <p:nvSpPr>
          <p:cNvPr id="4" name="Rectangle 3"/>
          <p:cNvSpPr/>
          <p:nvPr/>
        </p:nvSpPr>
        <p:spPr>
          <a:xfrm>
            <a:off x="1031392" y="4463626"/>
            <a:ext cx="3355881" cy="1200329"/>
          </a:xfrm>
          <a:prstGeom prst="rect">
            <a:avLst/>
          </a:prstGeom>
        </p:spPr>
        <p:txBody>
          <a:bodyPr wrap="square">
            <a:spAutoFit/>
          </a:bodyPr>
          <a:lstStyle/>
          <a:p>
            <a:r>
              <a:rPr lang="en-US" sz="2400" dirty="0"/>
              <a:t>Emergency Exit</a:t>
            </a:r>
          </a:p>
          <a:p>
            <a:r>
              <a:rPr lang="en-US" sz="2400" dirty="0"/>
              <a:t>Fire Extinguisher</a:t>
            </a:r>
          </a:p>
          <a:p>
            <a:r>
              <a:rPr lang="en-US" sz="2400" dirty="0"/>
              <a:t>Fire Alarm Pull Station</a:t>
            </a:r>
          </a:p>
        </p:txBody>
      </p:sp>
      <p:sp>
        <p:nvSpPr>
          <p:cNvPr id="5" name="Rectangle 4"/>
          <p:cNvSpPr/>
          <p:nvPr/>
        </p:nvSpPr>
        <p:spPr>
          <a:xfrm>
            <a:off x="5894420" y="1146213"/>
            <a:ext cx="4422068" cy="830997"/>
          </a:xfrm>
          <a:prstGeom prst="rect">
            <a:avLst/>
          </a:prstGeom>
        </p:spPr>
        <p:txBody>
          <a:bodyPr wrap="square">
            <a:spAutoFit/>
          </a:bodyPr>
          <a:lstStyle/>
          <a:p>
            <a:r>
              <a:rPr lang="en-US" sz="2400" dirty="0"/>
              <a:t>HEPA Machine for Infection Control Purposes</a:t>
            </a:r>
          </a:p>
        </p:txBody>
      </p:sp>
      <p:pic>
        <p:nvPicPr>
          <p:cNvPr id="6" name="Content Placeholder 8" descr="HPIM0490.JPG"/>
          <p:cNvPicPr>
            <a:picLocks noChangeAspect="1"/>
          </p:cNvPicPr>
          <p:nvPr/>
        </p:nvPicPr>
        <p:blipFill>
          <a:blip r:embed="rId4" cstate="print"/>
          <a:srcRect/>
          <a:stretch>
            <a:fillRect/>
          </a:stretch>
        </p:blipFill>
        <p:spPr>
          <a:xfrm>
            <a:off x="5894420" y="2326940"/>
            <a:ext cx="3636754" cy="2736850"/>
          </a:xfrm>
          <a:prstGeom prst="rect">
            <a:avLst/>
          </a:prstGeom>
        </p:spPr>
      </p:pic>
    </p:spTree>
    <p:extLst>
      <p:ext uri="{BB962C8B-B14F-4D97-AF65-F5344CB8AC3E}">
        <p14:creationId xmlns:p14="http://schemas.microsoft.com/office/powerpoint/2010/main" val="4021301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91" y="233326"/>
            <a:ext cx="11905671" cy="523220"/>
          </a:xfrm>
          <a:prstGeom prst="rect">
            <a:avLst/>
          </a:prstGeom>
        </p:spPr>
        <p:txBody>
          <a:bodyPr wrap="square">
            <a:spAutoFit/>
          </a:bodyPr>
          <a:lstStyle/>
          <a:p>
            <a:r>
              <a:rPr lang="en-US" sz="2800" b="1" dirty="0"/>
              <a:t>Smoke Tight Hard Barrier of Limited Combustible Materials – “Good”</a:t>
            </a:r>
            <a:endParaRPr lang="en-US" sz="2800" dirty="0"/>
          </a:p>
        </p:txBody>
      </p:sp>
      <p:pic>
        <p:nvPicPr>
          <p:cNvPr id="3" name="Picture 3"/>
          <p:cNvPicPr>
            <a:picLocks noChangeAspect="1" noChangeArrowheads="1"/>
          </p:cNvPicPr>
          <p:nvPr/>
        </p:nvPicPr>
        <p:blipFill>
          <a:blip r:embed="rId3" cstate="print"/>
          <a:srcRect/>
          <a:stretch>
            <a:fillRect/>
          </a:stretch>
        </p:blipFill>
        <p:spPr>
          <a:xfrm>
            <a:off x="1344501" y="1163783"/>
            <a:ext cx="8905753" cy="4655126"/>
          </a:xfrm>
          <a:prstGeom prst="rect">
            <a:avLst/>
          </a:prstGeom>
          <a:ln>
            <a:solidFill>
              <a:srgbClr val="E35525"/>
            </a:solidFill>
          </a:ln>
        </p:spPr>
      </p:pic>
      <p:sp>
        <p:nvSpPr>
          <p:cNvPr id="4" name="Rectangle 3"/>
          <p:cNvSpPr/>
          <p:nvPr/>
        </p:nvSpPr>
        <p:spPr>
          <a:xfrm>
            <a:off x="6985000" y="1765148"/>
            <a:ext cx="1623291" cy="369332"/>
          </a:xfrm>
          <a:prstGeom prst="rect">
            <a:avLst/>
          </a:prstGeom>
        </p:spPr>
        <p:txBody>
          <a:bodyPr wrap="square">
            <a:spAutoFit/>
          </a:bodyPr>
          <a:lstStyle/>
          <a:p>
            <a:r>
              <a:rPr lang="en-US" b="1" dirty="0"/>
              <a:t>Hard Barrier</a:t>
            </a:r>
          </a:p>
        </p:txBody>
      </p:sp>
      <p:cxnSp>
        <p:nvCxnSpPr>
          <p:cNvPr id="5" name="Straight Arrow Connector 4"/>
          <p:cNvCxnSpPr>
            <a:cxnSpLocks noChangeShapeType="1"/>
          </p:cNvCxnSpPr>
          <p:nvPr/>
        </p:nvCxnSpPr>
        <p:spPr bwMode="auto">
          <a:xfrm flipV="1">
            <a:off x="3068782" y="3820816"/>
            <a:ext cx="1676400" cy="457200"/>
          </a:xfrm>
          <a:prstGeom prst="straightConnector1">
            <a:avLst/>
          </a:prstGeom>
          <a:noFill/>
          <a:ln w="38100" algn="ctr">
            <a:solidFill>
              <a:schemeClr val="tx1"/>
            </a:solidFill>
            <a:round/>
            <a:headEnd/>
            <a:tailEnd type="arrow" w="med" len="med"/>
          </a:ln>
        </p:spPr>
      </p:cxnSp>
      <p:sp>
        <p:nvSpPr>
          <p:cNvPr id="6" name="Rectangle 5"/>
          <p:cNvSpPr/>
          <p:nvPr/>
        </p:nvSpPr>
        <p:spPr>
          <a:xfrm>
            <a:off x="2456872" y="4362087"/>
            <a:ext cx="1366982" cy="646331"/>
          </a:xfrm>
          <a:prstGeom prst="rect">
            <a:avLst/>
          </a:prstGeom>
        </p:spPr>
        <p:txBody>
          <a:bodyPr wrap="square">
            <a:spAutoFit/>
          </a:bodyPr>
          <a:lstStyle/>
          <a:p>
            <a:r>
              <a:rPr lang="en-US" b="1" dirty="0"/>
              <a:t>Walk off</a:t>
            </a:r>
          </a:p>
          <a:p>
            <a:r>
              <a:rPr lang="en-US" b="1" dirty="0"/>
              <a:t> Tacky Mat</a:t>
            </a:r>
          </a:p>
        </p:txBody>
      </p:sp>
      <p:sp>
        <p:nvSpPr>
          <p:cNvPr id="7" name="Rectangle 6"/>
          <p:cNvSpPr/>
          <p:nvPr/>
        </p:nvSpPr>
        <p:spPr>
          <a:xfrm>
            <a:off x="6797964" y="3820816"/>
            <a:ext cx="2161309" cy="646331"/>
          </a:xfrm>
          <a:prstGeom prst="rect">
            <a:avLst/>
          </a:prstGeom>
        </p:spPr>
        <p:txBody>
          <a:bodyPr wrap="square">
            <a:spAutoFit/>
          </a:bodyPr>
          <a:lstStyle/>
          <a:p>
            <a:r>
              <a:rPr lang="en-US" b="1" dirty="0"/>
              <a:t>ILSM Floor Plan </a:t>
            </a:r>
          </a:p>
          <a:p>
            <a:r>
              <a:rPr lang="en-US" b="1" dirty="0"/>
              <a:t>&amp; Staff In-service</a:t>
            </a:r>
          </a:p>
        </p:txBody>
      </p:sp>
    </p:spTree>
    <p:extLst>
      <p:ext uri="{BB962C8B-B14F-4D97-AF65-F5344CB8AC3E}">
        <p14:creationId xmlns:p14="http://schemas.microsoft.com/office/powerpoint/2010/main" val="8971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130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73" y="113253"/>
            <a:ext cx="11970328" cy="646331"/>
          </a:xfrm>
          <a:prstGeom prst="rect">
            <a:avLst/>
          </a:prstGeom>
        </p:spPr>
        <p:txBody>
          <a:bodyPr wrap="square">
            <a:spAutoFit/>
          </a:bodyPr>
          <a:lstStyle/>
          <a:p>
            <a:pPr algn="ctr"/>
            <a:r>
              <a:rPr lang="en-US" sz="3600" b="1" dirty="0"/>
              <a:t>Covered Smoke Detector – </a:t>
            </a:r>
            <a:r>
              <a:rPr lang="en-US" sz="3600" b="1" dirty="0" smtClean="0"/>
              <a:t>“</a:t>
            </a:r>
            <a:r>
              <a:rPr lang="en-US" sz="3600" b="1" dirty="0"/>
              <a:t>Good and Bad”</a:t>
            </a:r>
            <a:endParaRPr lang="en-US" sz="3600" dirty="0"/>
          </a:p>
        </p:txBody>
      </p:sp>
      <p:pic>
        <p:nvPicPr>
          <p:cNvPr id="3" name="Picture 3" descr="Picture 133"/>
          <p:cNvPicPr>
            <a:picLocks noChangeAspect="1" noChangeArrowheads="1"/>
          </p:cNvPicPr>
          <p:nvPr/>
        </p:nvPicPr>
        <p:blipFill>
          <a:blip r:embed="rId3" cstate="print"/>
          <a:srcRect/>
          <a:stretch>
            <a:fillRect/>
          </a:stretch>
        </p:blipFill>
        <p:spPr>
          <a:xfrm>
            <a:off x="1811973" y="1071417"/>
            <a:ext cx="8106235" cy="4608945"/>
          </a:xfrm>
          <a:prstGeom prst="rect">
            <a:avLst/>
          </a:prstGeom>
          <a:ln>
            <a:solidFill>
              <a:srgbClr val="E35525"/>
            </a:solidFill>
          </a:ln>
        </p:spPr>
      </p:pic>
      <p:cxnSp>
        <p:nvCxnSpPr>
          <p:cNvPr id="4" name="Straight Arrow Connector 4"/>
          <p:cNvCxnSpPr>
            <a:cxnSpLocks noChangeShapeType="1"/>
          </p:cNvCxnSpPr>
          <p:nvPr/>
        </p:nvCxnSpPr>
        <p:spPr bwMode="auto">
          <a:xfrm flipV="1">
            <a:off x="3733800" y="3694546"/>
            <a:ext cx="1752600" cy="990600"/>
          </a:xfrm>
          <a:prstGeom prst="straightConnector1">
            <a:avLst/>
          </a:prstGeom>
          <a:noFill/>
          <a:ln w="76200" algn="ctr">
            <a:solidFill>
              <a:schemeClr val="tx1"/>
            </a:solidFill>
            <a:round/>
            <a:headEnd/>
            <a:tailEnd type="arrow" w="med" len="med"/>
          </a:ln>
        </p:spPr>
      </p:cxnSp>
    </p:spTree>
    <p:extLst>
      <p:ext uri="{BB962C8B-B14F-4D97-AF65-F5344CB8AC3E}">
        <p14:creationId xmlns:p14="http://schemas.microsoft.com/office/powerpoint/2010/main" val="337204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500"/>
                                  </p:stCondLst>
                                  <p:childTnLst>
                                    <p:animScale>
                                      <p:cBhvr>
                                        <p:cTn id="6" dur="1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9818" y="103970"/>
            <a:ext cx="7391767" cy="646331"/>
          </a:xfrm>
          <a:prstGeom prst="rect">
            <a:avLst/>
          </a:prstGeom>
        </p:spPr>
        <p:txBody>
          <a:bodyPr wrap="none">
            <a:spAutoFit/>
          </a:bodyPr>
          <a:lstStyle/>
          <a:p>
            <a:r>
              <a:rPr lang="en-US" sz="3600" b="1" dirty="0">
                <a:latin typeface="Futura Lt BT"/>
              </a:rPr>
              <a:t>Demo &amp; Housekeeping – “Good”</a:t>
            </a:r>
            <a:endParaRPr lang="en-US" sz="3600" dirty="0"/>
          </a:p>
        </p:txBody>
      </p:sp>
      <p:pic>
        <p:nvPicPr>
          <p:cNvPr id="3" name="Picture 3" descr="end of day demo 7"/>
          <p:cNvPicPr>
            <a:picLocks noChangeAspect="1" noChangeArrowheads="1"/>
          </p:cNvPicPr>
          <p:nvPr/>
        </p:nvPicPr>
        <p:blipFill>
          <a:blip r:embed="rId3" cstate="print"/>
          <a:stretch>
            <a:fillRect/>
          </a:stretch>
        </p:blipFill>
        <p:spPr>
          <a:xfrm>
            <a:off x="2354800" y="826655"/>
            <a:ext cx="6781802" cy="5086350"/>
          </a:xfrm>
          <a:prstGeom prst="rect">
            <a:avLst/>
          </a:prstGeom>
          <a:ln>
            <a:solidFill>
              <a:srgbClr val="E35525"/>
            </a:solidFill>
          </a:ln>
        </p:spPr>
      </p:pic>
      <p:sp>
        <p:nvSpPr>
          <p:cNvPr id="4" name="Rectangle 3"/>
          <p:cNvSpPr/>
          <p:nvPr/>
        </p:nvSpPr>
        <p:spPr>
          <a:xfrm>
            <a:off x="4342879" y="4583607"/>
            <a:ext cx="3044423" cy="369332"/>
          </a:xfrm>
          <a:prstGeom prst="rect">
            <a:avLst/>
          </a:prstGeom>
        </p:spPr>
        <p:txBody>
          <a:bodyPr wrap="none">
            <a:spAutoFit/>
          </a:bodyPr>
          <a:lstStyle/>
          <a:p>
            <a:r>
              <a:rPr lang="en-US" b="1" dirty="0"/>
              <a:t>Clear of clutter and debris</a:t>
            </a:r>
          </a:p>
        </p:txBody>
      </p:sp>
    </p:spTree>
    <p:extLst>
      <p:ext uri="{BB962C8B-B14F-4D97-AF65-F5344CB8AC3E}">
        <p14:creationId xmlns:p14="http://schemas.microsoft.com/office/powerpoint/2010/main" val="613452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55" y="30149"/>
            <a:ext cx="12062690" cy="646331"/>
          </a:xfrm>
          <a:prstGeom prst="rect">
            <a:avLst/>
          </a:prstGeom>
        </p:spPr>
        <p:txBody>
          <a:bodyPr wrap="square">
            <a:spAutoFit/>
          </a:bodyPr>
          <a:lstStyle/>
          <a:p>
            <a:pPr algn="ctr"/>
            <a:r>
              <a:rPr lang="en-US" sz="3600" b="1" dirty="0" smtClean="0"/>
              <a:t>Downtown </a:t>
            </a:r>
            <a:r>
              <a:rPr lang="en-US" sz="3600" b="1" dirty="0"/>
              <a:t>Pavilion</a:t>
            </a:r>
            <a:endParaRPr lang="en-US" sz="3600" dirty="0"/>
          </a:p>
        </p:txBody>
      </p:sp>
      <p:pic>
        <p:nvPicPr>
          <p:cNvPr id="3" name="Picture 2" descr="S:\Safety\Pictures\Lancaster General Hospital &amp; Parking Garage\IMG_4784.JPG"/>
          <p:cNvPicPr>
            <a:picLocks noChangeAspect="1" noChangeArrowheads="1"/>
          </p:cNvPicPr>
          <p:nvPr/>
        </p:nvPicPr>
        <p:blipFill>
          <a:blip r:embed="rId3" cstate="print"/>
          <a:srcRect/>
          <a:stretch>
            <a:fillRect/>
          </a:stretch>
        </p:blipFill>
        <p:spPr bwMode="auto">
          <a:xfrm>
            <a:off x="1981199" y="916603"/>
            <a:ext cx="5056910" cy="4761992"/>
          </a:xfrm>
          <a:prstGeom prst="rect">
            <a:avLst/>
          </a:prstGeom>
          <a:noFill/>
        </p:spPr>
      </p:pic>
      <p:sp>
        <p:nvSpPr>
          <p:cNvPr id="4" name="Rectangle 3"/>
          <p:cNvSpPr/>
          <p:nvPr/>
        </p:nvSpPr>
        <p:spPr>
          <a:xfrm>
            <a:off x="7195127" y="999990"/>
            <a:ext cx="4729018" cy="923330"/>
          </a:xfrm>
          <a:prstGeom prst="rect">
            <a:avLst/>
          </a:prstGeom>
        </p:spPr>
        <p:txBody>
          <a:bodyPr wrap="square">
            <a:spAutoFit/>
          </a:bodyPr>
          <a:lstStyle/>
          <a:p>
            <a:pPr algn="ctr"/>
            <a:r>
              <a:rPr lang="en-US" b="1" dirty="0"/>
              <a:t>MISSION:</a:t>
            </a:r>
          </a:p>
          <a:p>
            <a:pPr algn="ctr"/>
            <a:r>
              <a:rPr lang="en-US" b="1" dirty="0"/>
              <a:t> “To advance the health and well-being of the communities we serve” </a:t>
            </a:r>
            <a:endParaRPr lang="en-US" dirty="0"/>
          </a:p>
        </p:txBody>
      </p:sp>
      <p:sp>
        <p:nvSpPr>
          <p:cNvPr id="5" name="Rectangle 4"/>
          <p:cNvSpPr/>
          <p:nvPr/>
        </p:nvSpPr>
        <p:spPr>
          <a:xfrm>
            <a:off x="7195126" y="3216671"/>
            <a:ext cx="4729019" cy="923330"/>
          </a:xfrm>
          <a:prstGeom prst="rect">
            <a:avLst/>
          </a:prstGeom>
        </p:spPr>
        <p:txBody>
          <a:bodyPr wrap="square">
            <a:spAutoFit/>
          </a:bodyPr>
          <a:lstStyle/>
          <a:p>
            <a:pPr algn="ctr"/>
            <a:r>
              <a:rPr lang="en-US" b="1" dirty="0"/>
              <a:t>VISION: </a:t>
            </a:r>
          </a:p>
          <a:p>
            <a:pPr algn="ctr"/>
            <a:r>
              <a:rPr lang="en-US" b="1" dirty="0"/>
              <a:t>Delivering on the promise of a healthier future.</a:t>
            </a:r>
          </a:p>
        </p:txBody>
      </p:sp>
    </p:spTree>
    <p:extLst>
      <p:ext uri="{BB962C8B-B14F-4D97-AF65-F5344CB8AC3E}">
        <p14:creationId xmlns:p14="http://schemas.microsoft.com/office/powerpoint/2010/main" val="1081940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6946" y="85544"/>
            <a:ext cx="6539346" cy="1077218"/>
          </a:xfrm>
          <a:prstGeom prst="rect">
            <a:avLst/>
          </a:prstGeom>
        </p:spPr>
        <p:txBody>
          <a:bodyPr wrap="square">
            <a:spAutoFit/>
          </a:bodyPr>
          <a:lstStyle/>
          <a:p>
            <a:r>
              <a:rPr lang="en-US" sz="3200" b="1" dirty="0"/>
              <a:t>Hard Barrier Prep &lt; 8 </a:t>
            </a:r>
            <a:r>
              <a:rPr lang="en-US" sz="3200" b="1" dirty="0" err="1"/>
              <a:t>hrs</a:t>
            </a:r>
            <a:r>
              <a:rPr lang="en-US" sz="3200" b="1" dirty="0"/>
              <a:t> </a:t>
            </a:r>
            <a:endParaRPr lang="en-US" sz="3200" b="1" dirty="0" smtClean="0"/>
          </a:p>
          <a:p>
            <a:r>
              <a:rPr lang="en-US" sz="3200" b="1" dirty="0" smtClean="0"/>
              <a:t>Soft </a:t>
            </a:r>
            <a:r>
              <a:rPr lang="en-US" sz="3200" b="1" dirty="0"/>
              <a:t>Barrier – “Good” and “Bad”</a:t>
            </a:r>
            <a:endParaRPr lang="en-US" sz="3200" dirty="0"/>
          </a:p>
        </p:txBody>
      </p:sp>
      <p:pic>
        <p:nvPicPr>
          <p:cNvPr id="3" name="Picture 3"/>
          <p:cNvPicPr>
            <a:picLocks noChangeAspect="1" noChangeArrowheads="1"/>
          </p:cNvPicPr>
          <p:nvPr/>
        </p:nvPicPr>
        <p:blipFill>
          <a:blip r:embed="rId3" cstate="print">
            <a:lum bright="12000"/>
          </a:blip>
          <a:stretch>
            <a:fillRect/>
          </a:stretch>
        </p:blipFill>
        <p:spPr>
          <a:xfrm>
            <a:off x="2665537" y="1356241"/>
            <a:ext cx="6019800" cy="4514850"/>
          </a:xfrm>
          <a:prstGeom prst="rect">
            <a:avLst/>
          </a:prstGeom>
          <a:ln>
            <a:solidFill>
              <a:srgbClr val="E35525"/>
            </a:solidFill>
          </a:ln>
        </p:spPr>
      </p:pic>
      <p:sp>
        <p:nvSpPr>
          <p:cNvPr id="6" name="TextBox 5"/>
          <p:cNvSpPr txBox="1"/>
          <p:nvPr/>
        </p:nvSpPr>
        <p:spPr>
          <a:xfrm>
            <a:off x="4743130" y="1746290"/>
            <a:ext cx="1864613" cy="369332"/>
          </a:xfrm>
          <a:prstGeom prst="rect">
            <a:avLst/>
          </a:prstGeom>
          <a:noFill/>
        </p:spPr>
        <p:txBody>
          <a:bodyPr wrap="none" rtlCol="0">
            <a:spAutoFit/>
          </a:bodyPr>
          <a:lstStyle/>
          <a:p>
            <a:r>
              <a:rPr lang="en-US" b="1" dirty="0" smtClean="0"/>
              <a:t>Fire Rated Poly</a:t>
            </a:r>
            <a:endParaRPr lang="en-US" b="1" dirty="0"/>
          </a:p>
        </p:txBody>
      </p:sp>
      <p:sp>
        <p:nvSpPr>
          <p:cNvPr id="7" name="TextBox 6"/>
          <p:cNvSpPr txBox="1"/>
          <p:nvPr/>
        </p:nvSpPr>
        <p:spPr>
          <a:xfrm>
            <a:off x="2946400" y="3244334"/>
            <a:ext cx="1210588" cy="369332"/>
          </a:xfrm>
          <a:prstGeom prst="rect">
            <a:avLst/>
          </a:prstGeom>
          <a:noFill/>
        </p:spPr>
        <p:txBody>
          <a:bodyPr wrap="none" rtlCol="0">
            <a:spAutoFit/>
          </a:bodyPr>
          <a:lstStyle/>
          <a:p>
            <a:r>
              <a:rPr lang="en-US" b="1" dirty="0" smtClean="0"/>
              <a:t>Zip Poles</a:t>
            </a:r>
            <a:endParaRPr lang="en-US" b="1" dirty="0"/>
          </a:p>
        </p:txBody>
      </p:sp>
      <p:sp>
        <p:nvSpPr>
          <p:cNvPr id="8" name="TextBox 7"/>
          <p:cNvSpPr txBox="1"/>
          <p:nvPr/>
        </p:nvSpPr>
        <p:spPr>
          <a:xfrm>
            <a:off x="5675436" y="3897745"/>
            <a:ext cx="1526893" cy="369332"/>
          </a:xfrm>
          <a:prstGeom prst="rect">
            <a:avLst/>
          </a:prstGeom>
          <a:noFill/>
        </p:spPr>
        <p:txBody>
          <a:bodyPr wrap="none" rtlCol="0">
            <a:spAutoFit/>
          </a:bodyPr>
          <a:lstStyle/>
          <a:p>
            <a:r>
              <a:rPr lang="en-US" b="1" dirty="0" smtClean="0"/>
              <a:t>Barrier Tape</a:t>
            </a:r>
            <a:endParaRPr lang="en-US" b="1" dirty="0"/>
          </a:p>
        </p:txBody>
      </p:sp>
      <p:sp>
        <p:nvSpPr>
          <p:cNvPr id="9" name="TextBox 8"/>
          <p:cNvSpPr txBox="1"/>
          <p:nvPr/>
        </p:nvSpPr>
        <p:spPr>
          <a:xfrm>
            <a:off x="4081345" y="5394036"/>
            <a:ext cx="1082348" cy="369332"/>
          </a:xfrm>
          <a:prstGeom prst="rect">
            <a:avLst/>
          </a:prstGeom>
          <a:noFill/>
        </p:spPr>
        <p:txBody>
          <a:bodyPr wrap="none" rtlCol="0">
            <a:spAutoFit/>
          </a:bodyPr>
          <a:lstStyle/>
          <a:p>
            <a:r>
              <a:rPr lang="en-US" b="1" dirty="0" smtClean="0"/>
              <a:t>Signage</a:t>
            </a:r>
            <a:endParaRPr lang="en-US" b="1" dirty="0"/>
          </a:p>
        </p:txBody>
      </p:sp>
      <p:sp>
        <p:nvSpPr>
          <p:cNvPr id="10" name="TextBox 9"/>
          <p:cNvSpPr txBox="1"/>
          <p:nvPr/>
        </p:nvSpPr>
        <p:spPr>
          <a:xfrm>
            <a:off x="6438882" y="5024704"/>
            <a:ext cx="2202398" cy="369332"/>
          </a:xfrm>
          <a:prstGeom prst="rect">
            <a:avLst/>
          </a:prstGeom>
          <a:noFill/>
        </p:spPr>
        <p:txBody>
          <a:bodyPr wrap="none" rtlCol="0">
            <a:spAutoFit/>
          </a:bodyPr>
          <a:lstStyle/>
          <a:p>
            <a:r>
              <a:rPr lang="en-US" b="1" dirty="0" smtClean="0"/>
              <a:t>Corridor Width &gt;5’</a:t>
            </a:r>
            <a:endParaRPr lang="en-US" b="1" dirty="0"/>
          </a:p>
        </p:txBody>
      </p:sp>
    </p:spTree>
    <p:extLst>
      <p:ext uri="{BB962C8B-B14F-4D97-AF65-F5344CB8AC3E}">
        <p14:creationId xmlns:p14="http://schemas.microsoft.com/office/powerpoint/2010/main" val="1775322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0158" y="122443"/>
            <a:ext cx="4570482" cy="646331"/>
          </a:xfrm>
          <a:prstGeom prst="rect">
            <a:avLst/>
          </a:prstGeom>
        </p:spPr>
        <p:txBody>
          <a:bodyPr wrap="none">
            <a:spAutoFit/>
          </a:bodyPr>
          <a:lstStyle/>
          <a:p>
            <a:r>
              <a:rPr lang="en-US" sz="3600" b="1" dirty="0"/>
              <a:t>Contact Information</a:t>
            </a:r>
            <a:endParaRPr lang="en-US" sz="3600" dirty="0"/>
          </a:p>
        </p:txBody>
      </p:sp>
      <p:sp>
        <p:nvSpPr>
          <p:cNvPr id="3" name="Rectangle 2"/>
          <p:cNvSpPr/>
          <p:nvPr/>
        </p:nvSpPr>
        <p:spPr>
          <a:xfrm>
            <a:off x="1542472" y="1333004"/>
            <a:ext cx="8682182" cy="4401205"/>
          </a:xfrm>
          <a:prstGeom prst="rect">
            <a:avLst/>
          </a:prstGeom>
        </p:spPr>
        <p:txBody>
          <a:bodyPr wrap="square">
            <a:spAutoFit/>
          </a:bodyPr>
          <a:lstStyle/>
          <a:p>
            <a:pPr marL="457200" indent="-457200">
              <a:buFont typeface="Arial" panose="020B0604020202020204" pitchFamily="34" charset="0"/>
              <a:buChar char="•"/>
              <a:defRPr/>
            </a:pPr>
            <a:r>
              <a:rPr lang="en-US" sz="2800" dirty="0">
                <a:latin typeface="Eras Medium ITC" pitchFamily="34" charset="0"/>
              </a:rPr>
              <a:t>Lancaster General Hospital Safety Department</a:t>
            </a:r>
          </a:p>
          <a:p>
            <a:pPr marL="914400" lvl="1" indent="-457200">
              <a:buFont typeface="Arial" panose="020B0604020202020204" pitchFamily="34" charset="0"/>
              <a:buChar char="•"/>
              <a:defRPr/>
            </a:pPr>
            <a:r>
              <a:rPr lang="en-US" sz="2800" b="1" dirty="0">
                <a:latin typeface="Eras Medium ITC" pitchFamily="34" charset="0"/>
              </a:rPr>
              <a:t>Denise Parke</a:t>
            </a:r>
            <a:r>
              <a:rPr lang="en-US" sz="2800" dirty="0">
                <a:latin typeface="Eras Medium ITC" pitchFamily="34" charset="0"/>
              </a:rPr>
              <a:t>, Safety Specialist</a:t>
            </a:r>
          </a:p>
          <a:p>
            <a:pPr marL="1371600" lvl="2" indent="-457200">
              <a:buFont typeface="Arial" panose="020B0604020202020204" pitchFamily="34" charset="0"/>
              <a:buChar char="•"/>
              <a:defRPr/>
            </a:pPr>
            <a:r>
              <a:rPr lang="en-US" sz="2800" b="1" dirty="0">
                <a:latin typeface="Eras Medium ITC" pitchFamily="34" charset="0"/>
              </a:rPr>
              <a:t>717.544.4844</a:t>
            </a:r>
          </a:p>
          <a:p>
            <a:pPr marL="1371600" lvl="2" indent="-457200">
              <a:buFont typeface="Arial" panose="020B0604020202020204" pitchFamily="34" charset="0"/>
              <a:buChar char="•"/>
              <a:defRPr/>
            </a:pPr>
            <a:r>
              <a:rPr lang="en-US" sz="2800" dirty="0" smtClean="0">
                <a:solidFill>
                  <a:schemeClr val="tx2">
                    <a:lumMod val="90000"/>
                    <a:lumOff val="10000"/>
                  </a:schemeClr>
                </a:solidFill>
                <a:latin typeface="Eras Medium ITC" pitchFamily="34" charset="0"/>
                <a:hlinkClick r:id="rId2"/>
              </a:rPr>
              <a:t>Denise.Parke@Pennmedicine.upenn.edu</a:t>
            </a:r>
            <a:endParaRPr lang="en-US" sz="2800" dirty="0" smtClean="0">
              <a:solidFill>
                <a:schemeClr val="tx2">
                  <a:lumMod val="90000"/>
                  <a:lumOff val="10000"/>
                </a:schemeClr>
              </a:solidFill>
              <a:latin typeface="Eras Medium ITC" pitchFamily="34" charset="0"/>
            </a:endParaRPr>
          </a:p>
          <a:p>
            <a:pPr marL="1371600" lvl="2" indent="-457200">
              <a:buFont typeface="Arial" panose="020B0604020202020204" pitchFamily="34" charset="0"/>
              <a:buChar char="•"/>
              <a:defRPr/>
            </a:pPr>
            <a:endParaRPr lang="en-US" sz="2800" dirty="0">
              <a:solidFill>
                <a:schemeClr val="tx2">
                  <a:lumMod val="90000"/>
                  <a:lumOff val="10000"/>
                </a:schemeClr>
              </a:solidFill>
              <a:latin typeface="Eras Medium ITC" pitchFamily="34" charset="0"/>
            </a:endParaRPr>
          </a:p>
          <a:p>
            <a:pPr marL="914400" lvl="1" indent="-457200">
              <a:buFont typeface="Arial" panose="020B0604020202020204" pitchFamily="34" charset="0"/>
              <a:buChar char="•"/>
              <a:defRPr/>
            </a:pPr>
            <a:r>
              <a:rPr lang="en-US" sz="2800" b="1" smtClean="0">
                <a:latin typeface="Eras Medium ITC" pitchFamily="34" charset="0"/>
              </a:rPr>
              <a:t>Angie Mackley</a:t>
            </a:r>
            <a:r>
              <a:rPr lang="en-US" sz="2800" dirty="0" smtClean="0">
                <a:latin typeface="Eras Medium ITC" pitchFamily="34" charset="0"/>
              </a:rPr>
              <a:t>, </a:t>
            </a:r>
            <a:r>
              <a:rPr lang="en-US" sz="2800" dirty="0">
                <a:latin typeface="Eras Medium ITC" pitchFamily="34" charset="0"/>
              </a:rPr>
              <a:t>Director of Safety &amp; </a:t>
            </a:r>
            <a:r>
              <a:rPr lang="en-US" sz="2800" dirty="0" smtClean="0">
                <a:latin typeface="Eras Medium ITC" pitchFamily="34" charset="0"/>
              </a:rPr>
              <a:t>Emergency Management</a:t>
            </a:r>
            <a:endParaRPr lang="en-US" sz="2800" dirty="0">
              <a:latin typeface="Eras Medium ITC" pitchFamily="34" charset="0"/>
            </a:endParaRPr>
          </a:p>
          <a:p>
            <a:pPr marL="1371600" lvl="2" indent="-457200">
              <a:buFont typeface="Arial" panose="020B0604020202020204" pitchFamily="34" charset="0"/>
              <a:buChar char="•"/>
              <a:defRPr/>
            </a:pPr>
            <a:r>
              <a:rPr lang="en-US" sz="2800" b="1" dirty="0">
                <a:latin typeface="Eras Medium ITC" pitchFamily="34" charset="0"/>
              </a:rPr>
              <a:t>717.544.4772</a:t>
            </a:r>
          </a:p>
          <a:p>
            <a:pPr marL="1371600" lvl="2" indent="-457200">
              <a:buFont typeface="Arial" panose="020B0604020202020204" pitchFamily="34" charset="0"/>
              <a:buChar char="•"/>
              <a:defRPr/>
            </a:pPr>
            <a:r>
              <a:rPr lang="en-US" sz="2800" dirty="0" smtClean="0">
                <a:solidFill>
                  <a:schemeClr val="tx2">
                    <a:lumMod val="90000"/>
                    <a:lumOff val="10000"/>
                  </a:schemeClr>
                </a:solidFill>
                <a:latin typeface="Eras Medium ITC" pitchFamily="34" charset="0"/>
                <a:hlinkClick r:id="rId3"/>
              </a:rPr>
              <a:t>Angela.Mackley@Pennmedicine.upenn.edu</a:t>
            </a:r>
            <a:endParaRPr lang="en-US" sz="2800" dirty="0" smtClean="0">
              <a:solidFill>
                <a:schemeClr val="tx2">
                  <a:lumMod val="90000"/>
                  <a:lumOff val="10000"/>
                </a:schemeClr>
              </a:solidFill>
              <a:latin typeface="Eras Medium ITC" pitchFamily="34" charset="0"/>
            </a:endParaRPr>
          </a:p>
          <a:p>
            <a:pPr marL="1371600" lvl="2" indent="-457200">
              <a:buFont typeface="Arial" panose="020B0604020202020204" pitchFamily="34" charset="0"/>
              <a:buChar char="•"/>
              <a:defRPr/>
            </a:pPr>
            <a:endParaRPr lang="en-US" sz="2800" dirty="0">
              <a:solidFill>
                <a:schemeClr val="tx2">
                  <a:lumMod val="90000"/>
                  <a:lumOff val="10000"/>
                </a:schemeClr>
              </a:solidFill>
              <a:latin typeface="Eras Medium ITC" pitchFamily="34" charset="0"/>
            </a:endParaRPr>
          </a:p>
        </p:txBody>
      </p:sp>
    </p:spTree>
    <p:extLst>
      <p:ext uri="{BB962C8B-B14F-4D97-AF65-F5344CB8AC3E}">
        <p14:creationId xmlns:p14="http://schemas.microsoft.com/office/powerpoint/2010/main" val="1426329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56" y="251752"/>
            <a:ext cx="12016508" cy="646331"/>
          </a:xfrm>
          <a:prstGeom prst="rect">
            <a:avLst/>
          </a:prstGeom>
        </p:spPr>
        <p:txBody>
          <a:bodyPr wrap="square">
            <a:spAutoFit/>
          </a:bodyPr>
          <a:lstStyle/>
          <a:p>
            <a:pPr algn="ctr"/>
            <a:r>
              <a:rPr lang="en-US" sz="3600" b="1" dirty="0"/>
              <a:t>Women’s &amp; Babies Hospital</a:t>
            </a:r>
            <a:endParaRPr lang="en-US" sz="3600" dirty="0"/>
          </a:p>
        </p:txBody>
      </p:sp>
      <p:pic>
        <p:nvPicPr>
          <p:cNvPr id="3" name="Picture 5" descr="IMG_4879"/>
          <p:cNvPicPr>
            <a:picLocks noChangeAspect="1" noChangeArrowheads="1"/>
          </p:cNvPicPr>
          <p:nvPr/>
        </p:nvPicPr>
        <p:blipFill>
          <a:blip r:embed="rId3" cstate="print"/>
          <a:srcRect/>
          <a:stretch>
            <a:fillRect/>
          </a:stretch>
        </p:blipFill>
        <p:spPr>
          <a:xfrm>
            <a:off x="1528618" y="1239501"/>
            <a:ext cx="6045200" cy="4030132"/>
          </a:xfrm>
          <a:prstGeom prst="rect">
            <a:avLst/>
          </a:prstGeom>
        </p:spPr>
      </p:pic>
      <p:sp>
        <p:nvSpPr>
          <p:cNvPr id="4" name="Rectangle 3"/>
          <p:cNvSpPr/>
          <p:nvPr/>
        </p:nvSpPr>
        <p:spPr>
          <a:xfrm>
            <a:off x="7980219" y="1572690"/>
            <a:ext cx="6096000" cy="1477328"/>
          </a:xfrm>
          <a:prstGeom prst="rect">
            <a:avLst/>
          </a:prstGeom>
        </p:spPr>
        <p:txBody>
          <a:bodyPr>
            <a:spAutoFit/>
          </a:bodyPr>
          <a:lstStyle/>
          <a:p>
            <a:pPr>
              <a:buFont typeface="Arial" pitchFamily="34" charset="0"/>
              <a:buChar char="•"/>
            </a:pPr>
            <a:r>
              <a:rPr lang="en-US" b="1" dirty="0"/>
              <a:t> The Joint </a:t>
            </a:r>
            <a:r>
              <a:rPr lang="en-US" b="1" dirty="0" smtClean="0"/>
              <a:t>Commission</a:t>
            </a:r>
          </a:p>
          <a:p>
            <a:pPr>
              <a:buFont typeface="Arial" pitchFamily="34" charset="0"/>
              <a:buChar char="•"/>
            </a:pPr>
            <a:endParaRPr lang="en-US" b="1" dirty="0"/>
          </a:p>
          <a:p>
            <a:pPr>
              <a:buFont typeface="Arial" pitchFamily="34" charset="0"/>
              <a:buChar char="•"/>
            </a:pPr>
            <a:r>
              <a:rPr lang="en-US" b="1" dirty="0" smtClean="0"/>
              <a:t> Department of Health</a:t>
            </a:r>
            <a:endParaRPr lang="en-US" b="1" dirty="0"/>
          </a:p>
          <a:p>
            <a:endParaRPr lang="en-US" b="1" dirty="0"/>
          </a:p>
          <a:p>
            <a:pPr>
              <a:buFont typeface="Arial" pitchFamily="34" charset="0"/>
              <a:buChar char="•"/>
            </a:pPr>
            <a:r>
              <a:rPr lang="en-US" b="1" dirty="0" smtClean="0"/>
              <a:t> OSHA</a:t>
            </a:r>
            <a:endParaRPr lang="en-US" b="1" dirty="0"/>
          </a:p>
        </p:txBody>
      </p:sp>
    </p:spTree>
    <p:extLst>
      <p:ext uri="{BB962C8B-B14F-4D97-AF65-F5344CB8AC3E}">
        <p14:creationId xmlns:p14="http://schemas.microsoft.com/office/powerpoint/2010/main" val="3376768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05570"/>
            <a:ext cx="12118109" cy="646331"/>
          </a:xfrm>
          <a:prstGeom prst="rect">
            <a:avLst/>
          </a:prstGeom>
        </p:spPr>
        <p:txBody>
          <a:bodyPr wrap="square">
            <a:spAutoFit/>
          </a:bodyPr>
          <a:lstStyle/>
          <a:p>
            <a:pPr algn="ctr"/>
            <a:r>
              <a:rPr lang="en-US" sz="3600" b="1" dirty="0"/>
              <a:t>Suburban Outpatient Pavilion</a:t>
            </a:r>
            <a:endParaRPr lang="en-US" sz="3600" dirty="0"/>
          </a:p>
        </p:txBody>
      </p:sp>
      <p:pic>
        <p:nvPicPr>
          <p:cNvPr id="3" name="Picture 5" descr="IMG_4893"/>
          <p:cNvPicPr>
            <a:picLocks noChangeAspect="1" noChangeArrowheads="1"/>
          </p:cNvPicPr>
          <p:nvPr/>
        </p:nvPicPr>
        <p:blipFill>
          <a:blip r:embed="rId3" cstate="print"/>
          <a:stretch>
            <a:fillRect/>
          </a:stretch>
        </p:blipFill>
        <p:spPr>
          <a:xfrm>
            <a:off x="2533074" y="936219"/>
            <a:ext cx="6897254" cy="4596686"/>
          </a:xfrm>
          <a:prstGeom prst="rect">
            <a:avLst/>
          </a:prstGeom>
        </p:spPr>
      </p:pic>
    </p:spTree>
    <p:extLst>
      <p:ext uri="{BB962C8B-B14F-4D97-AF65-F5344CB8AC3E}">
        <p14:creationId xmlns:p14="http://schemas.microsoft.com/office/powerpoint/2010/main" val="2897127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92" y="371825"/>
            <a:ext cx="12007272" cy="646331"/>
          </a:xfrm>
          <a:prstGeom prst="rect">
            <a:avLst/>
          </a:prstGeom>
        </p:spPr>
        <p:txBody>
          <a:bodyPr wrap="square">
            <a:spAutoFit/>
          </a:bodyPr>
          <a:lstStyle/>
          <a:p>
            <a:pPr algn="ctr"/>
            <a:r>
              <a:rPr lang="en-US" sz="3600" b="1" dirty="0"/>
              <a:t>Meet BAXTER</a:t>
            </a:r>
          </a:p>
        </p:txBody>
      </p:sp>
      <p:pic>
        <p:nvPicPr>
          <p:cNvPr id="3" name="Picture 2" descr="Baxter 2 (RGB).jpg"/>
          <p:cNvPicPr>
            <a:picLocks noChangeAspect="1"/>
          </p:cNvPicPr>
          <p:nvPr/>
        </p:nvPicPr>
        <p:blipFill>
          <a:blip r:embed="rId3" cstate="print"/>
          <a:stretch>
            <a:fillRect/>
          </a:stretch>
        </p:blipFill>
        <p:spPr>
          <a:xfrm>
            <a:off x="6585527" y="1551018"/>
            <a:ext cx="3281218" cy="3871837"/>
          </a:xfrm>
          <a:prstGeom prst="rect">
            <a:avLst/>
          </a:prstGeom>
        </p:spPr>
      </p:pic>
      <p:sp>
        <p:nvSpPr>
          <p:cNvPr id="4" name="Rectangle 3"/>
          <p:cNvSpPr/>
          <p:nvPr/>
        </p:nvSpPr>
        <p:spPr>
          <a:xfrm>
            <a:off x="203202" y="2394680"/>
            <a:ext cx="6096000" cy="1569660"/>
          </a:xfrm>
          <a:prstGeom prst="rect">
            <a:avLst/>
          </a:prstGeom>
        </p:spPr>
        <p:txBody>
          <a:bodyPr>
            <a:spAutoFit/>
          </a:bodyPr>
          <a:lstStyle/>
          <a:p>
            <a:pPr algn="ctr"/>
            <a:r>
              <a:rPr lang="en-US" sz="2400" dirty="0"/>
              <a:t>While working in any of Lancaster General Health’s  facilities, you may encounter Baxter, the Lancaster General Health Employee Safety Bug.</a:t>
            </a:r>
          </a:p>
        </p:txBody>
      </p:sp>
    </p:spTree>
    <p:extLst>
      <p:ext uri="{BB962C8B-B14F-4D97-AF65-F5344CB8AC3E}">
        <p14:creationId xmlns:p14="http://schemas.microsoft.com/office/powerpoint/2010/main" val="4143149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2343" y="140915"/>
            <a:ext cx="8289449" cy="646331"/>
          </a:xfrm>
          <a:prstGeom prst="rect">
            <a:avLst/>
          </a:prstGeom>
        </p:spPr>
        <p:txBody>
          <a:bodyPr wrap="none">
            <a:spAutoFit/>
          </a:bodyPr>
          <a:lstStyle/>
          <a:p>
            <a:r>
              <a:rPr lang="en-US" sz="3600" b="1" smtClean="0"/>
              <a:t>Construction Project Safety Program</a:t>
            </a:r>
            <a:endParaRPr lang="en-US" sz="3600" b="1" dirty="0"/>
          </a:p>
        </p:txBody>
      </p:sp>
      <p:sp>
        <p:nvSpPr>
          <p:cNvPr id="3" name="Rectangle 2"/>
          <p:cNvSpPr/>
          <p:nvPr/>
        </p:nvSpPr>
        <p:spPr>
          <a:xfrm>
            <a:off x="1439685" y="1828800"/>
            <a:ext cx="9134763" cy="1938992"/>
          </a:xfrm>
          <a:prstGeom prst="rect">
            <a:avLst/>
          </a:prstGeom>
        </p:spPr>
        <p:txBody>
          <a:bodyPr wrap="square">
            <a:spAutoFit/>
          </a:bodyPr>
          <a:lstStyle/>
          <a:p>
            <a:pPr marL="342900" indent="-342900">
              <a:buFont typeface="Arial" panose="020B0604020202020204" pitchFamily="34" charset="0"/>
              <a:buChar char="•"/>
            </a:pPr>
            <a:r>
              <a:rPr lang="en-US" sz="2400" dirty="0"/>
              <a:t>The goal of this program</a:t>
            </a:r>
            <a:r>
              <a:rPr lang="en-US" sz="2400" b="1" dirty="0"/>
              <a:t> </a:t>
            </a:r>
            <a:r>
              <a:rPr lang="en-US" sz="2400" dirty="0"/>
              <a:t>is to provide minimum safe work practice requirements for fire safety, life safety, and environmental health and safety.  This program is to be used in combination with the contractors’ own established safety programs and standards. </a:t>
            </a:r>
          </a:p>
        </p:txBody>
      </p:sp>
    </p:spTree>
    <p:extLst>
      <p:ext uri="{BB962C8B-B14F-4D97-AF65-F5344CB8AC3E}">
        <p14:creationId xmlns:p14="http://schemas.microsoft.com/office/powerpoint/2010/main" val="1959144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55" y="242516"/>
            <a:ext cx="12025745" cy="646331"/>
          </a:xfrm>
          <a:prstGeom prst="rect">
            <a:avLst/>
          </a:prstGeom>
        </p:spPr>
        <p:txBody>
          <a:bodyPr wrap="square">
            <a:spAutoFit/>
          </a:bodyPr>
          <a:lstStyle/>
          <a:p>
            <a:pPr algn="ctr"/>
            <a:r>
              <a:rPr lang="en-US" sz="3600" b="1" dirty="0"/>
              <a:t>Objectives of Training</a:t>
            </a:r>
            <a:endParaRPr lang="en-US" sz="3600" dirty="0"/>
          </a:p>
        </p:txBody>
      </p:sp>
      <p:sp>
        <p:nvSpPr>
          <p:cNvPr id="3" name="Rectangle 2"/>
          <p:cNvSpPr/>
          <p:nvPr/>
        </p:nvSpPr>
        <p:spPr>
          <a:xfrm>
            <a:off x="1625600" y="1117600"/>
            <a:ext cx="7518400" cy="4524315"/>
          </a:xfrm>
          <a:prstGeom prst="rect">
            <a:avLst/>
          </a:prstGeom>
        </p:spPr>
        <p:txBody>
          <a:bodyPr wrap="square">
            <a:spAutoFit/>
          </a:bodyPr>
          <a:lstStyle/>
          <a:p>
            <a:pPr marL="342900" indent="-342900">
              <a:lnSpc>
                <a:spcPct val="80000"/>
              </a:lnSpc>
              <a:buFont typeface="Arial" panose="020B0604020202020204" pitchFamily="34" charset="0"/>
              <a:buChar char="•"/>
            </a:pPr>
            <a:r>
              <a:rPr lang="en-US" sz="2400" dirty="0"/>
              <a:t>Be aware of basic requirements of the Authorities Having Jurisdiction (AHJs</a:t>
            </a:r>
            <a:r>
              <a:rPr lang="en-US" sz="2400" dirty="0" smtClean="0"/>
              <a:t>)</a:t>
            </a:r>
          </a:p>
          <a:p>
            <a:pPr marL="342900" indent="-342900">
              <a:lnSpc>
                <a:spcPct val="80000"/>
              </a:lnSpc>
              <a:buFont typeface="Arial" panose="020B0604020202020204" pitchFamily="34" charset="0"/>
              <a:buChar char="•"/>
            </a:pPr>
            <a:endParaRPr lang="en-US" sz="2400" dirty="0"/>
          </a:p>
          <a:p>
            <a:pPr marL="342900" indent="-342900">
              <a:lnSpc>
                <a:spcPct val="80000"/>
              </a:lnSpc>
              <a:buFont typeface="Arial" panose="020B0604020202020204" pitchFamily="34" charset="0"/>
              <a:buChar char="•"/>
            </a:pPr>
            <a:r>
              <a:rPr lang="en-US" sz="2400" dirty="0"/>
              <a:t>Learn about basic safety, security, and infection control measures when working in occupied </a:t>
            </a:r>
            <a:r>
              <a:rPr lang="en-US" sz="2400" dirty="0" smtClean="0"/>
              <a:t>buildings</a:t>
            </a:r>
          </a:p>
          <a:p>
            <a:pPr marL="342900" indent="-342900">
              <a:lnSpc>
                <a:spcPct val="80000"/>
              </a:lnSpc>
              <a:buFont typeface="Arial" panose="020B0604020202020204" pitchFamily="34" charset="0"/>
              <a:buChar char="•"/>
            </a:pPr>
            <a:endParaRPr lang="en-US" sz="2400" dirty="0"/>
          </a:p>
          <a:p>
            <a:pPr marL="342900" indent="-342900">
              <a:lnSpc>
                <a:spcPct val="80000"/>
              </a:lnSpc>
              <a:buFont typeface="Arial" panose="020B0604020202020204" pitchFamily="34" charset="0"/>
              <a:buChar char="•"/>
            </a:pPr>
            <a:r>
              <a:rPr lang="en-US" sz="2400" dirty="0"/>
              <a:t>Be familiar with Interim Life Safety </a:t>
            </a:r>
            <a:r>
              <a:rPr lang="en-US" sz="2400" dirty="0" smtClean="0"/>
              <a:t>Measures</a:t>
            </a:r>
          </a:p>
          <a:p>
            <a:pPr marL="342900" indent="-342900">
              <a:lnSpc>
                <a:spcPct val="80000"/>
              </a:lnSpc>
              <a:buFont typeface="Arial" panose="020B0604020202020204" pitchFamily="34" charset="0"/>
              <a:buChar char="•"/>
            </a:pPr>
            <a:endParaRPr lang="en-US" sz="2400" dirty="0"/>
          </a:p>
          <a:p>
            <a:pPr marL="342900" indent="-342900">
              <a:lnSpc>
                <a:spcPct val="80000"/>
              </a:lnSpc>
              <a:buFont typeface="Arial" panose="020B0604020202020204" pitchFamily="34" charset="0"/>
              <a:buChar char="•"/>
            </a:pPr>
            <a:r>
              <a:rPr lang="en-US" sz="2400" dirty="0"/>
              <a:t>Have knowledge of required actions to be taken when life safety features or systems are out of </a:t>
            </a:r>
            <a:r>
              <a:rPr lang="en-US" sz="2400" dirty="0" smtClean="0"/>
              <a:t>service</a:t>
            </a:r>
          </a:p>
          <a:p>
            <a:pPr marL="342900" indent="-342900">
              <a:lnSpc>
                <a:spcPct val="80000"/>
              </a:lnSpc>
              <a:buFont typeface="Arial" panose="020B0604020202020204" pitchFamily="34" charset="0"/>
              <a:buChar char="•"/>
            </a:pPr>
            <a:endParaRPr lang="en-US" sz="2400" dirty="0"/>
          </a:p>
          <a:p>
            <a:pPr marL="342900" indent="-342900">
              <a:lnSpc>
                <a:spcPct val="80000"/>
              </a:lnSpc>
              <a:buFont typeface="Arial" panose="020B0604020202020204" pitchFamily="34" charset="0"/>
              <a:buChar char="•"/>
            </a:pPr>
            <a:r>
              <a:rPr lang="en-US" sz="2400" dirty="0"/>
              <a:t>Be familiar with key Lancaster General Health Codes and Conditions</a:t>
            </a:r>
          </a:p>
        </p:txBody>
      </p:sp>
    </p:spTree>
    <p:extLst>
      <p:ext uri="{BB962C8B-B14F-4D97-AF65-F5344CB8AC3E}">
        <p14:creationId xmlns:p14="http://schemas.microsoft.com/office/powerpoint/2010/main" val="2002764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55" y="242516"/>
            <a:ext cx="11988800" cy="646331"/>
          </a:xfrm>
          <a:prstGeom prst="rect">
            <a:avLst/>
          </a:prstGeom>
        </p:spPr>
        <p:txBody>
          <a:bodyPr wrap="square">
            <a:spAutoFit/>
          </a:bodyPr>
          <a:lstStyle/>
          <a:p>
            <a:pPr algn="ctr"/>
            <a:r>
              <a:rPr lang="en-US" sz="3600" b="1" dirty="0"/>
              <a:t>Lancaster General Health facilities</a:t>
            </a:r>
            <a:endParaRPr lang="en-US" sz="3600" dirty="0"/>
          </a:p>
        </p:txBody>
      </p:sp>
      <p:sp>
        <p:nvSpPr>
          <p:cNvPr id="3" name="Rectangle 2"/>
          <p:cNvSpPr/>
          <p:nvPr/>
        </p:nvSpPr>
        <p:spPr>
          <a:xfrm>
            <a:off x="6179127" y="888847"/>
            <a:ext cx="4959927" cy="5262979"/>
          </a:xfrm>
          <a:prstGeom prst="rect">
            <a:avLst/>
          </a:prstGeom>
        </p:spPr>
        <p:txBody>
          <a:bodyPr wrap="square">
            <a:spAutoFit/>
          </a:bodyPr>
          <a:lstStyle/>
          <a:p>
            <a:pPr marL="469900" lvl="1" indent="-469900">
              <a:buClr>
                <a:schemeClr val="bg2"/>
              </a:buClr>
              <a:buSzPct val="70000"/>
              <a:buNone/>
              <a:defRPr/>
            </a:pPr>
            <a:r>
              <a:rPr lang="en-US" sz="2400" b="1" dirty="0"/>
              <a:t>Outpatient Centers located at:</a:t>
            </a:r>
          </a:p>
          <a:p>
            <a:pPr algn="ctr">
              <a:buNone/>
              <a:defRPr/>
            </a:pPr>
            <a:r>
              <a:rPr lang="en-US" sz="2400" dirty="0"/>
              <a:t>Columbia</a:t>
            </a:r>
          </a:p>
          <a:p>
            <a:pPr algn="ctr">
              <a:buNone/>
              <a:defRPr/>
            </a:pPr>
            <a:r>
              <a:rPr lang="en-US" sz="2400" dirty="0"/>
              <a:t>Crooked Oak</a:t>
            </a:r>
          </a:p>
          <a:p>
            <a:pPr algn="ctr">
              <a:buNone/>
              <a:defRPr/>
            </a:pPr>
            <a:r>
              <a:rPr lang="en-US" sz="2400" dirty="0"/>
              <a:t>County </a:t>
            </a:r>
            <a:r>
              <a:rPr lang="en-US" sz="2400" dirty="0" smtClean="0"/>
              <a:t>Line</a:t>
            </a:r>
          </a:p>
          <a:p>
            <a:pPr algn="ctr">
              <a:buNone/>
              <a:defRPr/>
            </a:pPr>
            <a:r>
              <a:rPr lang="en-US" sz="2400" dirty="0" smtClean="0"/>
              <a:t>Eden Physical Therapy</a:t>
            </a:r>
            <a:endParaRPr lang="en-US" sz="2400" dirty="0"/>
          </a:p>
          <a:p>
            <a:pPr algn="ctr">
              <a:buNone/>
              <a:defRPr/>
            </a:pPr>
            <a:r>
              <a:rPr lang="en-US" sz="2400" dirty="0"/>
              <a:t>Ephrata</a:t>
            </a:r>
          </a:p>
          <a:p>
            <a:pPr algn="ctr">
              <a:buNone/>
              <a:defRPr/>
            </a:pPr>
            <a:r>
              <a:rPr lang="en-US" sz="2400" dirty="0"/>
              <a:t>Harrisburg Avenue</a:t>
            </a:r>
          </a:p>
          <a:p>
            <a:pPr algn="ctr">
              <a:buNone/>
              <a:defRPr/>
            </a:pPr>
            <a:r>
              <a:rPr lang="en-US" sz="2400" dirty="0" err="1"/>
              <a:t>Kissel</a:t>
            </a:r>
            <a:r>
              <a:rPr lang="en-US" sz="2400" dirty="0"/>
              <a:t> Hill</a:t>
            </a:r>
          </a:p>
          <a:p>
            <a:pPr algn="ctr">
              <a:buNone/>
              <a:defRPr/>
            </a:pPr>
            <a:r>
              <a:rPr lang="en-US" sz="2400" dirty="0"/>
              <a:t>Lebanon</a:t>
            </a:r>
          </a:p>
          <a:p>
            <a:pPr algn="ctr">
              <a:buNone/>
              <a:defRPr/>
            </a:pPr>
            <a:r>
              <a:rPr lang="en-US" sz="2400" dirty="0"/>
              <a:t>Manheim</a:t>
            </a:r>
          </a:p>
          <a:p>
            <a:pPr algn="ctr">
              <a:buNone/>
              <a:defRPr/>
            </a:pPr>
            <a:r>
              <a:rPr lang="en-US" sz="2400" dirty="0"/>
              <a:t>Norlanco</a:t>
            </a:r>
          </a:p>
          <a:p>
            <a:pPr algn="ctr">
              <a:buNone/>
              <a:defRPr/>
            </a:pPr>
            <a:r>
              <a:rPr lang="en-US" sz="2400" dirty="0"/>
              <a:t>Parkesburg</a:t>
            </a:r>
          </a:p>
          <a:p>
            <a:pPr algn="ctr">
              <a:buNone/>
              <a:defRPr/>
            </a:pPr>
            <a:r>
              <a:rPr lang="en-US" sz="2400" dirty="0"/>
              <a:t>Willow Lakes</a:t>
            </a:r>
          </a:p>
          <a:p>
            <a:pPr algn="ctr">
              <a:buNone/>
              <a:defRPr/>
            </a:pPr>
            <a:r>
              <a:rPr lang="en-US" sz="2400" dirty="0"/>
              <a:t>Walter L. Aument</a:t>
            </a:r>
          </a:p>
        </p:txBody>
      </p:sp>
      <p:sp>
        <p:nvSpPr>
          <p:cNvPr id="4" name="Rectangle 3"/>
          <p:cNvSpPr/>
          <p:nvPr/>
        </p:nvSpPr>
        <p:spPr>
          <a:xfrm>
            <a:off x="1708727" y="1838037"/>
            <a:ext cx="4470400" cy="1800493"/>
          </a:xfrm>
          <a:prstGeom prst="rect">
            <a:avLst/>
          </a:prstGeom>
        </p:spPr>
        <p:txBody>
          <a:bodyPr wrap="square">
            <a:spAutoFit/>
          </a:bodyPr>
          <a:lstStyle/>
          <a:p>
            <a:pPr>
              <a:spcAft>
                <a:spcPts val="600"/>
              </a:spcAft>
              <a:buNone/>
              <a:defRPr/>
            </a:pPr>
            <a:r>
              <a:rPr lang="en-US" sz="2400" dirty="0"/>
              <a:t>Lancaster General Hospital  </a:t>
            </a:r>
          </a:p>
          <a:p>
            <a:pPr>
              <a:spcAft>
                <a:spcPts val="600"/>
              </a:spcAft>
              <a:buNone/>
              <a:defRPr/>
            </a:pPr>
            <a:r>
              <a:rPr lang="en-US" sz="2400" dirty="0"/>
              <a:t>Women and Babies Hospital</a:t>
            </a:r>
          </a:p>
          <a:p>
            <a:pPr>
              <a:spcAft>
                <a:spcPts val="600"/>
              </a:spcAft>
              <a:buNone/>
              <a:defRPr/>
            </a:pPr>
            <a:r>
              <a:rPr lang="en-US" sz="2400" dirty="0" smtClean="0"/>
              <a:t>Suburban Pavilion  </a:t>
            </a:r>
            <a:endParaRPr lang="en-US" sz="2400" dirty="0"/>
          </a:p>
          <a:p>
            <a:pPr>
              <a:spcAft>
                <a:spcPts val="600"/>
              </a:spcAft>
              <a:buNone/>
              <a:defRPr/>
            </a:pPr>
            <a:r>
              <a:rPr lang="en-US" sz="2400" dirty="0"/>
              <a:t>Downtown </a:t>
            </a:r>
            <a:r>
              <a:rPr lang="en-US" sz="2400" dirty="0" smtClean="0"/>
              <a:t>Pavilion</a:t>
            </a:r>
            <a:endParaRPr lang="en-US" sz="2400" dirty="0"/>
          </a:p>
        </p:txBody>
      </p:sp>
    </p:spTree>
    <p:extLst>
      <p:ext uri="{BB962C8B-B14F-4D97-AF65-F5344CB8AC3E}">
        <p14:creationId xmlns:p14="http://schemas.microsoft.com/office/powerpoint/2010/main" val="822586088"/>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143</TotalTime>
  <Words>2186</Words>
  <Application>Microsoft Office PowerPoint</Application>
  <PresentationFormat>Widescreen</PresentationFormat>
  <Paragraphs>235</Paragraphs>
  <Slides>31</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Eras Medium ITC</vt:lpstr>
      <vt:lpstr>Futura Lt BT</vt:lpstr>
      <vt:lpstr>Gill Sans MT</vt:lpstr>
      <vt:lpstr>Gallery</vt:lpstr>
      <vt:lpstr>  Orientation to Construction Safety and  Life Safety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Lancaster General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to Construction Safety and  Life Safety Management</dc:title>
  <dc:creator>Parke, Denise L</dc:creator>
  <cp:lastModifiedBy>Parke, Denise L</cp:lastModifiedBy>
  <cp:revision>13</cp:revision>
  <dcterms:created xsi:type="dcterms:W3CDTF">2020-01-08T16:47:11Z</dcterms:created>
  <dcterms:modified xsi:type="dcterms:W3CDTF">2020-01-08T19:12:03Z</dcterms:modified>
</cp:coreProperties>
</file>